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80" r:id="rId8"/>
    <p:sldId id="267" r:id="rId9"/>
    <p:sldId id="263" r:id="rId10"/>
    <p:sldId id="264" r:id="rId11"/>
    <p:sldId id="266" r:id="rId12"/>
    <p:sldId id="279" r:id="rId13"/>
    <p:sldId id="282" r:id="rId14"/>
    <p:sldId id="268" r:id="rId15"/>
    <p:sldId id="269" r:id="rId16"/>
    <p:sldId id="265" r:id="rId17"/>
    <p:sldId id="271" r:id="rId18"/>
    <p:sldId id="272" r:id="rId19"/>
    <p:sldId id="273" r:id="rId20"/>
    <p:sldId id="274" r:id="rId21"/>
    <p:sldId id="275" r:id="rId22"/>
    <p:sldId id="276" r:id="rId23"/>
    <p:sldId id="284" r:id="rId24"/>
    <p:sldId id="270" r:id="rId25"/>
    <p:sldId id="278"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223" autoAdjust="0"/>
  </p:normalViewPr>
  <p:slideViewPr>
    <p:cSldViewPr snapToGrid="0" snapToObjects="1">
      <p:cViewPr varScale="1">
        <p:scale>
          <a:sx n="74" d="100"/>
          <a:sy n="74" d="100"/>
        </p:scale>
        <p:origin x="18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86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0411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7960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657688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307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1906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057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65876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2092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7018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739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91086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58072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586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03531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2235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7426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gif"/><Relationship Id="rId5" Type="http://schemas.openxmlformats.org/officeDocument/2006/relationships/hyperlink" Target="https://www.geeksvgs.com/id/45865" TargetMode="External"/><Relationship Id="rId10" Type="http://schemas.openxmlformats.org/officeDocument/2006/relationships/image" Target="../media/image58.gif"/><Relationship Id="rId4" Type="http://schemas.openxmlformats.org/officeDocument/2006/relationships/image" Target="../media/image53.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758"/>
            <a:ext cx="14630400" cy="8229600"/>
          </a:xfrm>
          <a:prstGeom prst="rect">
            <a:avLst/>
          </a:prstGeom>
          <a:solidFill>
            <a:srgbClr val="0D0A2C">
              <a:alpha val="75000"/>
            </a:srgbClr>
          </a:solidFill>
          <a:ln/>
        </p:spPr>
      </p:sp>
      <p:sp>
        <p:nvSpPr>
          <p:cNvPr id="5" name="Text 1"/>
          <p:cNvSpPr/>
          <p:nvPr/>
        </p:nvSpPr>
        <p:spPr>
          <a:xfrm>
            <a:off x="833199" y="843755"/>
            <a:ext cx="7477601" cy="1399977"/>
          </a:xfrm>
          <a:prstGeom prst="rect">
            <a:avLst/>
          </a:prstGeom>
          <a:noFill/>
          <a:ln/>
        </p:spPr>
        <p:txBody>
          <a:bodyPr wrap="square" rtlCol="0" anchor="t"/>
          <a:lstStyle/>
          <a:p>
            <a:pPr marL="0" indent="0">
              <a:lnSpc>
                <a:spcPts val="3281"/>
              </a:lnSpc>
              <a:buNone/>
            </a:pPr>
            <a:r>
              <a:rPr lang="en-US" sz="3200" b="1" dirty="0">
                <a:solidFill>
                  <a:srgbClr val="FFFF00"/>
                </a:solidFill>
                <a:latin typeface="Times New Roman" panose="02020603050405020304" pitchFamily="18" charset="0"/>
                <a:ea typeface="Montserrat" pitchFamily="34" charset="-122"/>
                <a:cs typeface="Times New Roman" panose="02020603050405020304" pitchFamily="18" charset="0"/>
              </a:rPr>
              <a:t>Detection of Cardiovascular Disease using ECG images with Deep Learning methods.</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2493645"/>
            <a:ext cx="7477601" cy="444341"/>
          </a:xfrm>
          <a:prstGeom prst="rect">
            <a:avLst/>
          </a:prstGeom>
          <a:noFill/>
          <a:ln/>
        </p:spPr>
        <p:txBody>
          <a:bodyPr wrap="none" rtlCol="0" anchor="t"/>
          <a:lstStyle/>
          <a:p>
            <a:pPr marL="0" indent="0">
              <a:lnSpc>
                <a:spcPts val="3499"/>
              </a:lnSpc>
              <a:buNone/>
            </a:pPr>
            <a:r>
              <a:rPr lang="en-US" sz="2800" b="1" dirty="0">
                <a:solidFill>
                  <a:srgbClr val="DCD7E5"/>
                </a:solidFill>
                <a:latin typeface="Times New Roman" panose="02020603050405020304" pitchFamily="18" charset="0"/>
                <a:ea typeface="Heebo" pitchFamily="34" charset="-122"/>
                <a:cs typeface="Times New Roman" panose="02020603050405020304" pitchFamily="18" charset="0"/>
              </a:rPr>
              <a:t>Domain : Deep Learning  </a:t>
            </a:r>
            <a:endParaRPr lang="en-US" sz="2800" dirty="0">
              <a:latin typeface="Times New Roman" panose="02020603050405020304" pitchFamily="18" charset="0"/>
              <a:cs typeface="Times New Roman" panose="02020603050405020304" pitchFamily="18" charset="0"/>
            </a:endParaRPr>
          </a:p>
        </p:txBody>
      </p:sp>
      <p:sp>
        <p:nvSpPr>
          <p:cNvPr id="7" name="Text 3"/>
          <p:cNvSpPr/>
          <p:nvPr/>
        </p:nvSpPr>
        <p:spPr>
          <a:xfrm>
            <a:off x="833199" y="3187898"/>
            <a:ext cx="7477601" cy="284321"/>
          </a:xfrm>
          <a:prstGeom prst="rect">
            <a:avLst/>
          </a:prstGeom>
          <a:noFill/>
          <a:ln/>
        </p:spPr>
        <p:txBody>
          <a:bodyPr wrap="none" rtlCol="0" anchor="t"/>
          <a:lstStyle/>
          <a:p>
            <a:pPr marL="0" indent="0">
              <a:lnSpc>
                <a:spcPts val="2239"/>
              </a:lnSpc>
              <a:buNone/>
            </a:pPr>
            <a:r>
              <a:rPr lang="en-US" sz="1600" b="1" dirty="0">
                <a:solidFill>
                  <a:srgbClr val="FFFF00"/>
                </a:solidFill>
                <a:latin typeface="Heebo" pitchFamily="34" charset="0"/>
                <a:ea typeface="Heebo" pitchFamily="34" charset="-122"/>
                <a:cs typeface="Heebo" pitchFamily="34" charset="-120"/>
              </a:rPr>
              <a:t>Team Members:</a:t>
            </a:r>
            <a:endParaRPr lang="en-US" sz="1600" dirty="0">
              <a:solidFill>
                <a:srgbClr val="FFFF00"/>
              </a:solidFill>
            </a:endParaRPr>
          </a:p>
        </p:txBody>
      </p:sp>
      <p:sp>
        <p:nvSpPr>
          <p:cNvPr id="8" name="Text 4"/>
          <p:cNvSpPr/>
          <p:nvPr/>
        </p:nvSpPr>
        <p:spPr>
          <a:xfrm>
            <a:off x="833199" y="3722132"/>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1</a:t>
            </a:r>
            <a:r>
              <a:rPr lang="en-US" sz="1600" b="1" dirty="0">
                <a:solidFill>
                  <a:schemeClr val="bg1"/>
                </a:solidFill>
                <a:latin typeface="Heebo" pitchFamily="34" charset="0"/>
                <a:ea typeface="Heebo" pitchFamily="34" charset="-122"/>
                <a:cs typeface="Heebo" pitchFamily="34" charset="-120"/>
              </a:rPr>
              <a:t>.</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Akshay raj </a:t>
            </a:r>
            <a:r>
              <a:rPr lang="en-US" sz="1600" b="1" dirty="0" err="1">
                <a:solidFill>
                  <a:schemeClr val="bg1"/>
                </a:solidFill>
                <a:latin typeface="Times New Roman" panose="02020603050405020304" pitchFamily="18" charset="0"/>
                <a:ea typeface="Heebo" pitchFamily="34" charset="-122"/>
                <a:cs typeface="Times New Roman" panose="02020603050405020304" pitchFamily="18" charset="0"/>
              </a:rPr>
              <a:t>Vadde</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 , Roll No.:2451-20-733-145</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9" name="Text 5"/>
          <p:cNvSpPr/>
          <p:nvPr/>
        </p:nvSpPr>
        <p:spPr>
          <a:xfrm>
            <a:off x="833199" y="4256365"/>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2</a:t>
            </a:r>
            <a:r>
              <a:rPr lang="en-US" sz="1600" b="1" dirty="0">
                <a:solidFill>
                  <a:schemeClr val="bg1"/>
                </a:solidFill>
                <a:latin typeface="Heebo" pitchFamily="34" charset="0"/>
                <a:ea typeface="Heebo" pitchFamily="34" charset="-122"/>
                <a:cs typeface="Heebo" pitchFamily="34" charset="-120"/>
              </a:rPr>
              <a:t>.</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Mandadi Rohit Reddy, Roll No.:2451-20-733-159</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833199" y="4790599"/>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3.</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Mahendra Sai Pavan </a:t>
            </a:r>
            <a:r>
              <a:rPr lang="en-US" sz="1600" b="1" dirty="0" err="1">
                <a:solidFill>
                  <a:schemeClr val="bg1"/>
                </a:solidFill>
                <a:latin typeface="Times New Roman" panose="02020603050405020304" pitchFamily="18" charset="0"/>
                <a:ea typeface="Heebo" pitchFamily="34" charset="-122"/>
                <a:cs typeface="Times New Roman" panose="02020603050405020304" pitchFamily="18" charset="0"/>
              </a:rPr>
              <a:t>Immadi</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 Roll No.:2451-20-733-173</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833199" y="5324832"/>
            <a:ext cx="7477601" cy="888682"/>
          </a:xfrm>
          <a:prstGeom prst="rect">
            <a:avLst/>
          </a:prstGeom>
          <a:noFill/>
          <a:ln/>
        </p:spPr>
        <p:txBody>
          <a:bodyPr wrap="square" rtlCol="0" anchor="t"/>
          <a:lstStyle/>
          <a:p>
            <a:pPr marL="0" indent="0" algn="l">
              <a:lnSpc>
                <a:spcPts val="3499"/>
              </a:lnSpc>
              <a:buNone/>
            </a:pPr>
            <a:r>
              <a:rPr lang="en-US" sz="2187" b="1" dirty="0">
                <a:solidFill>
                  <a:srgbClr val="DCD7E5"/>
                </a:solidFill>
                <a:latin typeface="Heebo" pitchFamily="34" charset="0"/>
                <a:ea typeface="Heebo" pitchFamily="34" charset="-122"/>
                <a:cs typeface="Heebo" pitchFamily="34" charset="-120"/>
              </a:rPr>
              <a:t>                                                                                                                           </a:t>
            </a:r>
            <a:r>
              <a:rPr lang="en-US" sz="2187" b="1" dirty="0">
                <a:solidFill>
                  <a:srgbClr val="DCD7E5"/>
                </a:solidFill>
                <a:latin typeface="Times New Roman" panose="02020603050405020304" pitchFamily="18" charset="0"/>
                <a:ea typeface="Heebo" pitchFamily="34" charset="-122"/>
                <a:cs typeface="Times New Roman" panose="02020603050405020304" pitchFamily="18" charset="0"/>
              </a:rPr>
              <a:t>GUIDE : M.Madhuri</a:t>
            </a:r>
            <a:endParaRPr lang="en-US" sz="2187" dirty="0">
              <a:latin typeface="Times New Roman" panose="02020603050405020304" pitchFamily="18" charset="0"/>
              <a:cs typeface="Times New Roman" panose="02020603050405020304" pitchFamily="18" charset="0"/>
            </a:endParaRPr>
          </a:p>
        </p:txBody>
      </p:sp>
      <p:sp>
        <p:nvSpPr>
          <p:cNvPr id="12" name="Text 8"/>
          <p:cNvSpPr/>
          <p:nvPr/>
        </p:nvSpPr>
        <p:spPr>
          <a:xfrm>
            <a:off x="833199" y="6463427"/>
            <a:ext cx="7477601" cy="355402"/>
          </a:xfrm>
          <a:prstGeom prst="rect">
            <a:avLst/>
          </a:prstGeom>
          <a:noFill/>
          <a:ln/>
        </p:spPr>
        <p:txBody>
          <a:bodyPr wrap="none" rtlCol="0" anchor="t"/>
          <a:lstStyle/>
          <a:p>
            <a:pPr marL="0" indent="0" algn="l">
              <a:lnSpc>
                <a:spcPts val="2799"/>
              </a:lnSpc>
              <a:buNone/>
            </a:pPr>
            <a:r>
              <a:rPr lang="en-US" sz="1750" b="1" dirty="0">
                <a:solidFill>
                  <a:srgbClr val="DCD7E5"/>
                </a:solidFill>
                <a:latin typeface="Times New Roman" panose="02020603050405020304" pitchFamily="18" charset="0"/>
                <a:ea typeface="Heebo" pitchFamily="34" charset="-122"/>
                <a:cs typeface="Times New Roman" panose="02020603050405020304" pitchFamily="18" charset="0"/>
              </a:rPr>
              <a:t>Assistant Professor</a:t>
            </a:r>
            <a:endParaRPr lang="en-US" sz="175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CBC3A43-7F65-302A-4E72-48577E985054}"/>
              </a:ext>
            </a:extLst>
          </p:cNvPr>
          <p:cNvPicPr>
            <a:picLocks noChangeAspect="1"/>
          </p:cNvPicPr>
          <p:nvPr/>
        </p:nvPicPr>
        <p:blipFill>
          <a:blip r:embed="rId4"/>
          <a:stretch>
            <a:fillRect/>
          </a:stretch>
        </p:blipFill>
        <p:spPr>
          <a:xfrm>
            <a:off x="8242479" y="77170"/>
            <a:ext cx="6387921" cy="8126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1159"/>
            <a:ext cx="10128766"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Performance Evaluation and Metrics</a:t>
            </a:r>
            <a:endParaRPr lang="en-US" sz="4374" dirty="0"/>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6" name="Shape 3"/>
          <p:cNvSpPr/>
          <p:nvPr/>
        </p:nvSpPr>
        <p:spPr>
          <a:xfrm>
            <a:off x="2045613" y="1847493"/>
            <a:ext cx="10538103" cy="637103"/>
          </a:xfrm>
          <a:prstGeom prst="rect">
            <a:avLst/>
          </a:prstGeom>
          <a:solidFill>
            <a:srgbClr val="FFFFFF">
              <a:alpha val="4000"/>
            </a:srgbClr>
          </a:solidFill>
          <a:ln/>
        </p:spPr>
      </p:sp>
      <p:sp>
        <p:nvSpPr>
          <p:cNvPr id="7" name="Text 4"/>
          <p:cNvSpPr/>
          <p:nvPr/>
        </p:nvSpPr>
        <p:spPr>
          <a:xfrm>
            <a:off x="2268855"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Metric</a:t>
            </a:r>
            <a:endParaRPr lang="en-US" sz="1750" b="1" dirty="0">
              <a:solidFill>
                <a:srgbClr val="FFFF00"/>
              </a:solidFill>
            </a:endParaRPr>
          </a:p>
        </p:txBody>
      </p:sp>
      <p:sp>
        <p:nvSpPr>
          <p:cNvPr id="8" name="Text 5"/>
          <p:cNvSpPr/>
          <p:nvPr/>
        </p:nvSpPr>
        <p:spPr>
          <a:xfrm>
            <a:off x="5785009" y="1988344"/>
            <a:ext cx="306038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Description</a:t>
            </a:r>
            <a:endParaRPr lang="en-US" sz="1750" b="1" dirty="0">
              <a:solidFill>
                <a:srgbClr val="FFFF00"/>
              </a:solidFill>
            </a:endParaRPr>
          </a:p>
        </p:txBody>
      </p:sp>
      <p:sp>
        <p:nvSpPr>
          <p:cNvPr id="9" name="Text 6"/>
          <p:cNvSpPr/>
          <p:nvPr/>
        </p:nvSpPr>
        <p:spPr>
          <a:xfrm>
            <a:off x="9297353"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Importance</a:t>
            </a:r>
            <a:endParaRPr lang="en-US" sz="1750" b="1" dirty="0">
              <a:solidFill>
                <a:srgbClr val="FFFF00"/>
              </a:solidFill>
            </a:endParaRPr>
          </a:p>
        </p:txBody>
      </p:sp>
      <p:sp>
        <p:nvSpPr>
          <p:cNvPr id="10" name="Shape 7"/>
          <p:cNvSpPr/>
          <p:nvPr/>
        </p:nvSpPr>
        <p:spPr>
          <a:xfrm>
            <a:off x="2045613" y="2484596"/>
            <a:ext cx="10538103" cy="992505"/>
          </a:xfrm>
          <a:prstGeom prst="rect">
            <a:avLst/>
          </a:prstGeom>
          <a:solidFill>
            <a:srgbClr val="000000">
              <a:alpha val="4000"/>
            </a:srgbClr>
          </a:solidFill>
          <a:ln/>
        </p:spPr>
      </p:sp>
      <p:sp>
        <p:nvSpPr>
          <p:cNvPr id="11" name="Text 8"/>
          <p:cNvSpPr/>
          <p:nvPr/>
        </p:nvSpPr>
        <p:spPr>
          <a:xfrm>
            <a:off x="2268855" y="2625447"/>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Accuracy</a:t>
            </a:r>
            <a:endParaRPr lang="en-US" sz="1750" b="1" dirty="0">
              <a:solidFill>
                <a:schemeClr val="bg1"/>
              </a:solidFill>
            </a:endParaRPr>
          </a:p>
        </p:txBody>
      </p:sp>
      <p:sp>
        <p:nvSpPr>
          <p:cNvPr id="12" name="Text 9"/>
          <p:cNvSpPr/>
          <p:nvPr/>
        </p:nvSpPr>
        <p:spPr>
          <a:xfrm>
            <a:off x="5785009" y="2625447"/>
            <a:ext cx="306038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proportion of correct predictions made by the model</a:t>
            </a:r>
            <a:endParaRPr lang="en-US" sz="1750" dirty="0"/>
          </a:p>
        </p:txBody>
      </p:sp>
      <p:sp>
        <p:nvSpPr>
          <p:cNvPr id="13" name="Text 10"/>
          <p:cNvSpPr/>
          <p:nvPr/>
        </p:nvSpPr>
        <p:spPr>
          <a:xfrm>
            <a:off x="9297353" y="2625447"/>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Provides an overall measure of the model's performance</a:t>
            </a:r>
            <a:endParaRPr lang="en-US" sz="1750" dirty="0"/>
          </a:p>
        </p:txBody>
      </p:sp>
      <p:sp>
        <p:nvSpPr>
          <p:cNvPr id="14" name="Shape 11"/>
          <p:cNvSpPr/>
          <p:nvPr/>
        </p:nvSpPr>
        <p:spPr>
          <a:xfrm>
            <a:off x="2045613" y="3477101"/>
            <a:ext cx="10538103" cy="1347907"/>
          </a:xfrm>
          <a:prstGeom prst="rect">
            <a:avLst/>
          </a:prstGeom>
          <a:solidFill>
            <a:srgbClr val="FFFFFF">
              <a:alpha val="4000"/>
            </a:srgbClr>
          </a:solidFill>
          <a:ln/>
        </p:spPr>
      </p:sp>
      <p:sp>
        <p:nvSpPr>
          <p:cNvPr id="15" name="Text 12"/>
          <p:cNvSpPr/>
          <p:nvPr/>
        </p:nvSpPr>
        <p:spPr>
          <a:xfrm>
            <a:off x="2268855" y="3617952"/>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Precision</a:t>
            </a:r>
            <a:endParaRPr lang="en-US" sz="1750" b="1" dirty="0">
              <a:solidFill>
                <a:schemeClr val="bg1"/>
              </a:solidFill>
            </a:endParaRPr>
          </a:p>
        </p:txBody>
      </p:sp>
      <p:sp>
        <p:nvSpPr>
          <p:cNvPr id="16" name="Text 13"/>
          <p:cNvSpPr/>
          <p:nvPr/>
        </p:nvSpPr>
        <p:spPr>
          <a:xfrm>
            <a:off x="5785009" y="3617952"/>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total positive predictions</a:t>
            </a:r>
            <a:endParaRPr lang="en-US" sz="1750" dirty="0"/>
          </a:p>
        </p:txBody>
      </p:sp>
      <p:sp>
        <p:nvSpPr>
          <p:cNvPr id="17" name="Text 14"/>
          <p:cNvSpPr/>
          <p:nvPr/>
        </p:nvSpPr>
        <p:spPr>
          <a:xfrm>
            <a:off x="9297353" y="3617952"/>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Crucial for minimizing false-positive diagnoses</a:t>
            </a:r>
            <a:endParaRPr lang="en-US" sz="1750" dirty="0"/>
          </a:p>
        </p:txBody>
      </p:sp>
      <p:sp>
        <p:nvSpPr>
          <p:cNvPr id="18" name="Shape 15"/>
          <p:cNvSpPr/>
          <p:nvPr/>
        </p:nvSpPr>
        <p:spPr>
          <a:xfrm>
            <a:off x="2045613" y="4825008"/>
            <a:ext cx="10538103" cy="1347907"/>
          </a:xfrm>
          <a:prstGeom prst="rect">
            <a:avLst/>
          </a:prstGeom>
          <a:solidFill>
            <a:srgbClr val="000000">
              <a:alpha val="4000"/>
            </a:srgbClr>
          </a:solidFill>
          <a:ln/>
        </p:spPr>
      </p:sp>
      <p:sp>
        <p:nvSpPr>
          <p:cNvPr id="19" name="Text 16"/>
          <p:cNvSpPr/>
          <p:nvPr/>
        </p:nvSpPr>
        <p:spPr>
          <a:xfrm>
            <a:off x="2268855" y="4965859"/>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Recall</a:t>
            </a:r>
            <a:endParaRPr lang="en-US" sz="1750" b="1" dirty="0">
              <a:solidFill>
                <a:schemeClr val="bg1"/>
              </a:solidFill>
            </a:endParaRPr>
          </a:p>
        </p:txBody>
      </p:sp>
      <p:sp>
        <p:nvSpPr>
          <p:cNvPr id="20" name="Text 17"/>
          <p:cNvSpPr/>
          <p:nvPr/>
        </p:nvSpPr>
        <p:spPr>
          <a:xfrm>
            <a:off x="5785009" y="4965859"/>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all actual positive instances</a:t>
            </a:r>
            <a:endParaRPr lang="en-US" sz="1750" dirty="0"/>
          </a:p>
        </p:txBody>
      </p:sp>
      <p:sp>
        <p:nvSpPr>
          <p:cNvPr id="21" name="Text 18"/>
          <p:cNvSpPr/>
          <p:nvPr/>
        </p:nvSpPr>
        <p:spPr>
          <a:xfrm>
            <a:off x="9297353" y="4965859"/>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Vital for ensuring high detection rates of cardiovascular conditions</a:t>
            </a:r>
            <a:endParaRPr lang="en-US" sz="1750" dirty="0"/>
          </a:p>
        </p:txBody>
      </p:sp>
      <p:sp>
        <p:nvSpPr>
          <p:cNvPr id="22" name="Shape 19"/>
          <p:cNvSpPr/>
          <p:nvPr/>
        </p:nvSpPr>
        <p:spPr>
          <a:xfrm>
            <a:off x="2045613" y="6172914"/>
            <a:ext cx="10538103" cy="1347907"/>
          </a:xfrm>
          <a:prstGeom prst="rect">
            <a:avLst/>
          </a:prstGeom>
          <a:solidFill>
            <a:srgbClr val="FFFFFF">
              <a:alpha val="4000"/>
            </a:srgbClr>
          </a:solidFill>
          <a:ln/>
        </p:spPr>
      </p:sp>
      <p:sp>
        <p:nvSpPr>
          <p:cNvPr id="23" name="Text 20"/>
          <p:cNvSpPr/>
          <p:nvPr/>
        </p:nvSpPr>
        <p:spPr>
          <a:xfrm>
            <a:off x="2268855" y="6313765"/>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F1-Score</a:t>
            </a:r>
            <a:endParaRPr lang="en-US" sz="1750" b="1" dirty="0">
              <a:solidFill>
                <a:schemeClr val="bg1"/>
              </a:solidFill>
            </a:endParaRPr>
          </a:p>
        </p:txBody>
      </p:sp>
      <p:sp>
        <p:nvSpPr>
          <p:cNvPr id="24" name="Text 21"/>
          <p:cNvSpPr/>
          <p:nvPr/>
        </p:nvSpPr>
        <p:spPr>
          <a:xfrm>
            <a:off x="5785009" y="6313765"/>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harmonic mean of precision and recall, balancing the two metrics</a:t>
            </a:r>
            <a:endParaRPr lang="en-US" sz="1750" dirty="0"/>
          </a:p>
        </p:txBody>
      </p:sp>
      <p:sp>
        <p:nvSpPr>
          <p:cNvPr id="25" name="Text 22"/>
          <p:cNvSpPr/>
          <p:nvPr/>
        </p:nvSpPr>
        <p:spPr>
          <a:xfrm>
            <a:off x="9297353" y="6313765"/>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comprehensive metric that captures both precision and recall</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9433"/>
            <a:ext cx="14431617" cy="8639033"/>
          </a:xfrm>
          <a:prstGeom prst="rect">
            <a:avLst/>
          </a:prstGeom>
        </p:spPr>
      </p:pic>
      <p:sp>
        <p:nvSpPr>
          <p:cNvPr id="3" name="Shape 0"/>
          <p:cNvSpPr/>
          <p:nvPr/>
        </p:nvSpPr>
        <p:spPr>
          <a:xfrm>
            <a:off x="-1" y="-477672"/>
            <a:ext cx="14431617" cy="870727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r>
              <a:rPr lang="en-IN" sz="4400" dirty="0">
                <a:solidFill>
                  <a:srgbClr val="FFFF00"/>
                </a:solidFill>
                <a:latin typeface="Times New Roman" panose="02020603050405020304" pitchFamily="18" charset="0"/>
                <a:cs typeface="Times New Roman" panose="02020603050405020304" pitchFamily="18" charset="0"/>
              </a:rPr>
              <a:t>Technologies Used In This Project</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51818" y="2099046"/>
            <a:ext cx="499943" cy="499943"/>
          </a:xfrm>
          <a:prstGeom prst="roundRect">
            <a:avLst>
              <a:gd name="adj" fmla="val 20000"/>
            </a:avLst>
          </a:prstGeom>
          <a:noFill/>
          <a:ln w="7620">
            <a:solidFill>
              <a:schemeClr val="accent2"/>
            </a:solidFill>
            <a:prstDash val="solid"/>
          </a:ln>
        </p:spPr>
      </p:sp>
      <p:sp>
        <p:nvSpPr>
          <p:cNvPr id="7" name="Text 3"/>
          <p:cNvSpPr/>
          <p:nvPr/>
        </p:nvSpPr>
        <p:spPr>
          <a:xfrm>
            <a:off x="5065466" y="2098338"/>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27038" y="2089472"/>
            <a:ext cx="346924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Technologies Used</a:t>
            </a:r>
            <a:r>
              <a:rPr lang="en-IN" sz="2400" dirty="0">
                <a:solidFill>
                  <a:srgbClr val="FFFF00"/>
                </a:solidFill>
              </a:rPr>
              <a:t>:</a:t>
            </a:r>
            <a:endParaRPr lang="en-US" sz="2187" dirty="0"/>
          </a:p>
        </p:txBody>
      </p:sp>
      <p:sp>
        <p:nvSpPr>
          <p:cNvPr id="9" name="Text 5"/>
          <p:cNvSpPr/>
          <p:nvPr/>
        </p:nvSpPr>
        <p:spPr>
          <a:xfrm>
            <a:off x="5397246" y="2783845"/>
            <a:ext cx="3658044" cy="694372"/>
          </a:xfrm>
          <a:prstGeom prst="rect">
            <a:avLst/>
          </a:prstGeom>
          <a:noFill/>
          <a:ln/>
        </p:spPr>
        <p:txBody>
          <a:bodyPr wrap="square" rtlCol="0" anchor="t"/>
          <a:lstStyle/>
          <a:p>
            <a:pPr marL="0" indent="0">
              <a:lnSpc>
                <a:spcPts val="2799"/>
              </a:lnSpc>
              <a:buNone/>
            </a:pPr>
            <a:r>
              <a:rPr lang="en-US" sz="1750" b="1" dirty="0" err="1">
                <a:solidFill>
                  <a:schemeClr val="bg1">
                    <a:lumMod val="85000"/>
                  </a:schemeClr>
                </a:solidFill>
                <a:latin typeface="Times New Roman" panose="02020603050405020304" pitchFamily="18" charset="0"/>
                <a:cs typeface="Times New Roman" panose="02020603050405020304" pitchFamily="18" charset="0"/>
              </a:rPr>
              <a:t>Colab</a:t>
            </a:r>
            <a:r>
              <a:rPr lang="en-US" sz="1750" b="1" dirty="0">
                <a:solidFill>
                  <a:schemeClr val="bg1">
                    <a:lumMod val="85000"/>
                  </a:schemeClr>
                </a:solidFill>
                <a:latin typeface="Times New Roman" panose="02020603050405020304" pitchFamily="18" charset="0"/>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Streamlit</a:t>
            </a:r>
            <a:r>
              <a:rPr lang="en-US" sz="1750" b="1" dirty="0">
                <a:solidFill>
                  <a:schemeClr val="bg1">
                    <a:lumMod val="85000"/>
                  </a:schemeClr>
                </a:solidFill>
                <a:latin typeface="Times New Roman" panose="02020603050405020304" pitchFamily="18" charset="0"/>
                <a:cs typeface="Times New Roman" panose="02020603050405020304" pitchFamily="18" charset="0"/>
              </a:rPr>
              <a:t> ,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Localtunnel</a:t>
            </a:r>
            <a:r>
              <a:rPr lang="en-US" sz="1750" b="1" dirty="0">
                <a:solidFill>
                  <a:schemeClr val="bg1">
                    <a:lumMod val="85000"/>
                  </a:schemeClr>
                </a:solidFill>
                <a:latin typeface="Times New Roman" panose="02020603050405020304" pitchFamily="18" charset="0"/>
                <a:cs typeface="Times New Roman" panose="02020603050405020304" pitchFamily="18" charset="0"/>
              </a:rPr>
              <a:t>, etc</a:t>
            </a:r>
            <a:r>
              <a:rPr lang="en-US" sz="1750" b="1" dirty="0">
                <a:solidFill>
                  <a:schemeClr val="bg1"/>
                </a:solidFill>
                <a:latin typeface="Times New Roman" panose="02020603050405020304" pitchFamily="18" charset="0"/>
                <a:cs typeface="Times New Roman" panose="02020603050405020304" pitchFamily="18" charset="0"/>
              </a:rPr>
              <a:t>.</a:t>
            </a:r>
          </a:p>
        </p:txBody>
      </p:sp>
      <p:sp>
        <p:nvSpPr>
          <p:cNvPr id="10" name="Shape 6"/>
          <p:cNvSpPr/>
          <p:nvPr/>
        </p:nvSpPr>
        <p:spPr>
          <a:xfrm>
            <a:off x="9250198" y="2056046"/>
            <a:ext cx="499943" cy="499943"/>
          </a:xfrm>
          <a:prstGeom prst="roundRect">
            <a:avLst>
              <a:gd name="adj" fmla="val 20000"/>
            </a:avLst>
          </a:prstGeom>
          <a:noFill/>
          <a:ln w="7620">
            <a:solidFill>
              <a:schemeClr val="accent2"/>
            </a:solidFill>
            <a:prstDash val="solid"/>
          </a:ln>
        </p:spPr>
      </p:sp>
      <p:sp>
        <p:nvSpPr>
          <p:cNvPr id="11" name="Text 7"/>
          <p:cNvSpPr/>
          <p:nvPr/>
        </p:nvSpPr>
        <p:spPr>
          <a:xfrm>
            <a:off x="9357245" y="207475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884020" y="2033975"/>
            <a:ext cx="382000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Libraries used:</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9884020" y="2495701"/>
            <a:ext cx="4228198" cy="1777008"/>
          </a:xfrm>
          <a:prstGeom prst="rect">
            <a:avLst/>
          </a:prstGeom>
          <a:noFill/>
          <a:ln/>
        </p:spPr>
        <p:txBody>
          <a:bodyPr wrap="square" rtlCol="0" anchor="t"/>
          <a:lstStyle/>
          <a:p>
            <a:pPr>
              <a:lnSpc>
                <a:spcPts val="2799"/>
              </a:lnSpc>
            </a:pP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matplotlib, NumPy,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Scipy.nd_image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Pandas,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SkLearn</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Natsort,joblib</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XGBoost</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Ensemble, Pickle, Local tunnel etc.</a:t>
            </a:r>
            <a:endParaRPr lang="en-US" sz="1750" b="1"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0"/>
          <p:cNvSpPr/>
          <p:nvPr/>
        </p:nvSpPr>
        <p:spPr>
          <a:xfrm>
            <a:off x="4850757" y="4092518"/>
            <a:ext cx="499943" cy="499943"/>
          </a:xfrm>
          <a:prstGeom prst="roundRect">
            <a:avLst>
              <a:gd name="adj" fmla="val 20000"/>
            </a:avLst>
          </a:prstGeom>
          <a:noFill/>
          <a:ln w="7620">
            <a:solidFill>
              <a:schemeClr val="accent2"/>
            </a:solidFill>
            <a:prstDash val="solid"/>
          </a:ln>
        </p:spPr>
      </p:sp>
      <p:sp>
        <p:nvSpPr>
          <p:cNvPr id="15" name="Text 11"/>
          <p:cNvSpPr/>
          <p:nvPr/>
        </p:nvSpPr>
        <p:spPr>
          <a:xfrm>
            <a:off x="5006729" y="4134250"/>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219" y="4116135"/>
            <a:ext cx="3303268" cy="347186"/>
          </a:xfrm>
          <a:prstGeom prst="rect">
            <a:avLst/>
          </a:prstGeom>
          <a:noFill/>
          <a:ln/>
        </p:spPr>
        <p:txBody>
          <a:bodyPr wrap="none" rtlCol="0" anchor="t"/>
          <a:lstStyle/>
          <a:p>
            <a:r>
              <a:rPr lang="en-IN" sz="2400" dirty="0">
                <a:solidFill>
                  <a:srgbClr val="FFFF00"/>
                </a:solidFill>
                <a:latin typeface="Times New Roman" panose="02020603050405020304" pitchFamily="18" charset="0"/>
                <a:cs typeface="Times New Roman" panose="02020603050405020304" pitchFamily="18" charset="0"/>
              </a:rPr>
              <a:t>Applications(ML Algorithms</a:t>
            </a:r>
            <a:r>
              <a:rPr lang="en-IN" sz="2400" dirty="0">
                <a:solidFill>
                  <a:schemeClr val="bg1"/>
                </a:solidFill>
                <a:latin typeface="Times New Roman" panose="02020603050405020304" pitchFamily="18" charset="0"/>
                <a:cs typeface="Times New Roman" panose="02020603050405020304" pitchFamily="18" charset="0"/>
              </a:rPr>
              <a:t>):</a:t>
            </a:r>
          </a:p>
        </p:txBody>
      </p:sp>
      <p:sp>
        <p:nvSpPr>
          <p:cNvPr id="17" name="Text 13"/>
          <p:cNvSpPr/>
          <p:nvPr/>
        </p:nvSpPr>
        <p:spPr>
          <a:xfrm>
            <a:off x="5527038" y="4839179"/>
            <a:ext cx="7738141" cy="3051450"/>
          </a:xfrm>
          <a:prstGeom prst="rect">
            <a:avLst/>
          </a:prstGeom>
          <a:noFill/>
          <a:ln/>
        </p:spPr>
        <p:txBody>
          <a:bodyPr wrap="square" rtlCol="0" anchor="t"/>
          <a:lstStyle/>
          <a:p>
            <a:r>
              <a:rPr lang="en-IN" sz="1800" dirty="0">
                <a:solidFill>
                  <a:schemeClr val="bg1">
                    <a:lumMod val="85000"/>
                  </a:schemeClr>
                </a:solidFill>
                <a:latin typeface="Times New Roman" panose="02020603050405020304" pitchFamily="18" charset="0"/>
                <a:cs typeface="Times New Roman" panose="02020603050405020304" pitchFamily="18" charset="0"/>
              </a:rPr>
              <a:t>1.K-Nearest Neighbour(KNN)</a:t>
            </a:r>
          </a:p>
          <a:p>
            <a:r>
              <a:rPr lang="en-IN" sz="1800" dirty="0">
                <a:solidFill>
                  <a:schemeClr val="bg1">
                    <a:lumMod val="85000"/>
                  </a:schemeClr>
                </a:solidFill>
                <a:latin typeface="Times New Roman" panose="02020603050405020304" pitchFamily="18" charset="0"/>
                <a:cs typeface="Times New Roman" panose="02020603050405020304" pitchFamily="18" charset="0"/>
              </a:rPr>
              <a:t>2.Logistic Regression</a:t>
            </a:r>
          </a:p>
          <a:p>
            <a:r>
              <a:rPr lang="en-IN" sz="1800" dirty="0">
                <a:solidFill>
                  <a:schemeClr val="bg1">
                    <a:lumMod val="85000"/>
                  </a:schemeClr>
                </a:solidFill>
                <a:latin typeface="Times New Roman" panose="02020603050405020304" pitchFamily="18" charset="0"/>
                <a:cs typeface="Times New Roman" panose="02020603050405020304" pitchFamily="18" charset="0"/>
              </a:rPr>
              <a:t>3.Support Vector Machine(SVM)</a:t>
            </a:r>
          </a:p>
          <a:p>
            <a:r>
              <a:rPr lang="en-IN" sz="1800" dirty="0">
                <a:solidFill>
                  <a:schemeClr val="bg1">
                    <a:lumMod val="85000"/>
                  </a:schemeClr>
                </a:solidFill>
                <a:latin typeface="Times New Roman" panose="02020603050405020304" pitchFamily="18" charset="0"/>
                <a:cs typeface="Times New Roman" panose="02020603050405020304" pitchFamily="18" charset="0"/>
              </a:rPr>
              <a:t>4.XGBoost</a:t>
            </a:r>
          </a:p>
          <a:p>
            <a:r>
              <a:rPr lang="en-IN" sz="1800" dirty="0">
                <a:solidFill>
                  <a:schemeClr val="bg1">
                    <a:lumMod val="85000"/>
                  </a:schemeClr>
                </a:solidFill>
                <a:latin typeface="Times New Roman" panose="02020603050405020304" pitchFamily="18" charset="0"/>
                <a:cs typeface="Times New Roman" panose="02020603050405020304" pitchFamily="18" charset="0"/>
              </a:rPr>
              <a:t>5. Voting Based Ensemble Classifier with </a:t>
            </a:r>
            <a:r>
              <a:rPr lang="en-IN" sz="1800" dirty="0" err="1">
                <a:solidFill>
                  <a:schemeClr val="bg1">
                    <a:lumMod val="85000"/>
                  </a:schemeClr>
                </a:solidFill>
                <a:latin typeface="Times New Roman" panose="02020603050405020304" pitchFamily="18" charset="0"/>
                <a:cs typeface="Times New Roman" panose="02020603050405020304" pitchFamily="18" charset="0"/>
              </a:rPr>
              <a:t>GridSearchCV</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6.Streamlit</a:t>
            </a:r>
          </a:p>
          <a:p>
            <a:pPr marL="0" indent="0">
              <a:lnSpc>
                <a:spcPts val="2799"/>
              </a:lnSpc>
              <a:buNone/>
            </a:pPr>
            <a:endParaRPr lang="en-US" sz="1750" dirty="0">
              <a:solidFill>
                <a:srgbClr val="DCD7E5"/>
              </a:solidFill>
              <a:latin typeface="Times New Roman" panose="02020603050405020304" pitchFamily="18" charset="0"/>
              <a:ea typeface="Heebo" pitchFamily="34" charset="-122"/>
              <a:cs typeface="Times New Roman" panose="02020603050405020304" pitchFamily="18" charset="0"/>
            </a:endParaRPr>
          </a:p>
          <a:p>
            <a:pPr marL="0" indent="0">
              <a:lnSpc>
                <a:spcPts val="2799"/>
              </a:lnSpc>
              <a:buNone/>
            </a:pPr>
            <a:r>
              <a:rPr lang="en-US" sz="1750" dirty="0">
                <a:solidFill>
                  <a:srgbClr val="DCD7E5"/>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sz="175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pic>
        <p:nvPicPr>
          <p:cNvPr id="23" name="Picture 22">
            <a:extLst>
              <a:ext uri="{FF2B5EF4-FFF2-40B4-BE49-F238E27FC236}">
                <a16:creationId xmlns:a16="http://schemas.microsoft.com/office/drawing/2014/main" id="{B8BFEEAD-CC69-F3F1-FFBA-DD507D812369}"/>
              </a:ext>
            </a:extLst>
          </p:cNvPr>
          <p:cNvPicPr>
            <a:picLocks noChangeAspect="1"/>
          </p:cNvPicPr>
          <p:nvPr/>
        </p:nvPicPr>
        <p:blipFill>
          <a:blip r:embed="rId5"/>
          <a:stretch>
            <a:fillRect/>
          </a:stretch>
        </p:blipFill>
        <p:spPr>
          <a:xfrm>
            <a:off x="-33505" y="-357918"/>
            <a:ext cx="4632952" cy="8639033"/>
          </a:xfrm>
          <a:prstGeom prst="rect">
            <a:avLst/>
          </a:prstGeom>
        </p:spPr>
      </p:pic>
    </p:spTree>
    <p:extLst>
      <p:ext uri="{BB962C8B-B14F-4D97-AF65-F5344CB8AC3E}">
        <p14:creationId xmlns:p14="http://schemas.microsoft.com/office/powerpoint/2010/main" val="4256715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15009"/>
            <a:ext cx="14431617" cy="9044609"/>
          </a:xfrm>
          <a:prstGeom prst="rect">
            <a:avLst/>
          </a:prstGeom>
        </p:spPr>
      </p:pic>
      <p:sp>
        <p:nvSpPr>
          <p:cNvPr id="3" name="Shape 0"/>
          <p:cNvSpPr/>
          <p:nvPr/>
        </p:nvSpPr>
        <p:spPr>
          <a:xfrm>
            <a:off x="0" y="-890222"/>
            <a:ext cx="14534866" cy="9048409"/>
          </a:xfrm>
          <a:prstGeom prst="rect">
            <a:avLst/>
          </a:prstGeom>
          <a:solidFill>
            <a:srgbClr val="0D0A2C">
              <a:alpha val="75000"/>
            </a:srgbClr>
          </a:solidFill>
          <a:ln/>
        </p:spPr>
        <p:txBody>
          <a:bodyPr/>
          <a:lstStyle/>
          <a:p>
            <a:endParaRPr lang="en-IN" dirty="0"/>
          </a:p>
        </p:txBody>
      </p:sp>
      <p:sp>
        <p:nvSpPr>
          <p:cNvPr id="5" name="Text 1"/>
          <p:cNvSpPr/>
          <p:nvPr/>
        </p:nvSpPr>
        <p:spPr>
          <a:xfrm>
            <a:off x="4830121" y="421025"/>
            <a:ext cx="8458350" cy="864509"/>
          </a:xfrm>
          <a:prstGeom prst="rect">
            <a:avLst/>
          </a:prstGeom>
          <a:noFill/>
          <a:ln/>
        </p:spPr>
        <p:txBody>
          <a:bodyPr wrap="square" rtlCol="0" anchor="t"/>
          <a:lstStyle/>
          <a:p>
            <a:pPr>
              <a:lnSpc>
                <a:spcPct val="107000"/>
              </a:lnSpc>
              <a:spcAft>
                <a:spcPts val="800"/>
              </a:spcAft>
            </a:pPr>
            <a:r>
              <a:rPr lang="en-IN" sz="44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Used Dataset:</a:t>
            </a:r>
            <a:endPar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hape 2"/>
          <p:cNvSpPr/>
          <p:nvPr/>
        </p:nvSpPr>
        <p:spPr>
          <a:xfrm>
            <a:off x="4849508" y="3442365"/>
            <a:ext cx="499943" cy="499943"/>
          </a:xfrm>
          <a:prstGeom prst="roundRect">
            <a:avLst>
              <a:gd name="adj" fmla="val 20000"/>
            </a:avLst>
          </a:prstGeom>
          <a:noFill/>
          <a:ln w="7620">
            <a:solidFill>
              <a:schemeClr val="accent2"/>
            </a:solidFill>
            <a:prstDash val="solid"/>
          </a:ln>
        </p:spPr>
      </p:sp>
      <p:sp>
        <p:nvSpPr>
          <p:cNvPr id="7" name="Text 3"/>
          <p:cNvSpPr/>
          <p:nvPr/>
        </p:nvSpPr>
        <p:spPr>
          <a:xfrm>
            <a:off x="5025497" y="3488290"/>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Shape 6"/>
          <p:cNvSpPr/>
          <p:nvPr/>
        </p:nvSpPr>
        <p:spPr>
          <a:xfrm>
            <a:off x="4839311" y="4277294"/>
            <a:ext cx="499943" cy="499943"/>
          </a:xfrm>
          <a:prstGeom prst="roundRect">
            <a:avLst>
              <a:gd name="adj" fmla="val 20000"/>
            </a:avLst>
          </a:prstGeom>
          <a:noFill/>
          <a:ln w="7620">
            <a:solidFill>
              <a:schemeClr val="accent2"/>
            </a:solidFill>
            <a:prstDash val="solid"/>
          </a:ln>
        </p:spPr>
      </p:sp>
      <p:sp>
        <p:nvSpPr>
          <p:cNvPr id="11" name="Text 7"/>
          <p:cNvSpPr/>
          <p:nvPr/>
        </p:nvSpPr>
        <p:spPr>
          <a:xfrm>
            <a:off x="5004826" y="42754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4991683" y="524328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sp>
        <p:nvSpPr>
          <p:cNvPr id="4" name="TextBox 3">
            <a:extLst>
              <a:ext uri="{FF2B5EF4-FFF2-40B4-BE49-F238E27FC236}">
                <a16:creationId xmlns:a16="http://schemas.microsoft.com/office/drawing/2014/main" id="{7C2D09DC-029B-F5D5-387B-FD05B55A3025}"/>
              </a:ext>
            </a:extLst>
          </p:cNvPr>
          <p:cNvSpPr txBox="1"/>
          <p:nvPr/>
        </p:nvSpPr>
        <p:spPr>
          <a:xfrm>
            <a:off x="4839310" y="1439824"/>
            <a:ext cx="7262719" cy="1069395"/>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a:t>
            </a: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https://data.mendeley.com/datasets/gwbz3fsgp8/2</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above dataset contains ECG image signals from both healthy individuals and persons with cardiovascular problems.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11">
            <a:extLst>
              <a:ext uri="{FF2B5EF4-FFF2-40B4-BE49-F238E27FC236}">
                <a16:creationId xmlns:a16="http://schemas.microsoft.com/office/drawing/2014/main" id="{1223C611-EE65-1B12-9D30-2A114424B2C8}"/>
              </a:ext>
            </a:extLst>
          </p:cNvPr>
          <p:cNvSpPr/>
          <p:nvPr/>
        </p:nvSpPr>
        <p:spPr>
          <a:xfrm>
            <a:off x="4957110" y="6089641"/>
            <a:ext cx="259073"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21" name="TextBox 20">
            <a:extLst>
              <a:ext uri="{FF2B5EF4-FFF2-40B4-BE49-F238E27FC236}">
                <a16:creationId xmlns:a16="http://schemas.microsoft.com/office/drawing/2014/main" id="{F92C86B7-4080-97D5-4380-CA8CB56F08A5}"/>
              </a:ext>
            </a:extLst>
          </p:cNvPr>
          <p:cNvSpPr txBox="1"/>
          <p:nvPr/>
        </p:nvSpPr>
        <p:spPr>
          <a:xfrm>
            <a:off x="4718591" y="2671068"/>
            <a:ext cx="5848066" cy="374077"/>
          </a:xfrm>
          <a:prstGeom prst="rect">
            <a:avLst/>
          </a:prstGeom>
          <a:noFill/>
        </p:spPr>
        <p:txBody>
          <a:bodyPr wrap="square" rtlCol="0">
            <a:spAutoFit/>
          </a:bodyPr>
          <a:lstStyle/>
          <a:p>
            <a:pPr>
              <a:lnSpc>
                <a:spcPct val="107000"/>
              </a:lnSpc>
              <a:spcAft>
                <a:spcPts val="800"/>
              </a:spcAft>
            </a:pPr>
            <a:r>
              <a:rPr lang="en-IN" sz="18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dataset contains 4 categories of ECG images:</a:t>
            </a:r>
            <a:endParaRPr lang="en-IN"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14D87CCF-3ACF-01EC-40B1-16BCB73CD95F}"/>
              </a:ext>
            </a:extLst>
          </p:cNvPr>
          <p:cNvSpPr txBox="1"/>
          <p:nvPr/>
        </p:nvSpPr>
        <p:spPr>
          <a:xfrm>
            <a:off x="5558045" y="3508178"/>
            <a:ext cx="4810835" cy="374077"/>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Normal Person ECG Images (284x12=3408)</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2BBE066D-90FB-F4F5-1977-55B9B9A63391}"/>
              </a:ext>
            </a:extLst>
          </p:cNvPr>
          <p:cNvSpPr txBox="1"/>
          <p:nvPr/>
        </p:nvSpPr>
        <p:spPr>
          <a:xfrm>
            <a:off x="5490540" y="4291947"/>
            <a:ext cx="4632952"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ECG Images of Myocardial Infarction Patients (240x12=2880)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CCAE628E-7AF1-EEE8-8BF8-275B5D9F8663}"/>
              </a:ext>
            </a:extLst>
          </p:cNvPr>
          <p:cNvSpPr txBox="1"/>
          <p:nvPr/>
        </p:nvSpPr>
        <p:spPr>
          <a:xfrm>
            <a:off x="5496636" y="5182399"/>
            <a:ext cx="5513695" cy="773032"/>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abnormal heartbeat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(233x12=2796)</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D87A7D21-A903-E549-506F-010E2B7FCDD4}"/>
              </a:ext>
            </a:extLst>
          </p:cNvPr>
          <p:cNvSpPr txBox="1"/>
          <p:nvPr/>
        </p:nvSpPr>
        <p:spPr>
          <a:xfrm>
            <a:off x="5558045" y="6089641"/>
            <a:ext cx="5189448"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History of MI (172x12=2064).</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44F373A6-9820-C1CD-10BC-6D2B839C132B}"/>
              </a:ext>
            </a:extLst>
          </p:cNvPr>
          <p:cNvSpPr txBox="1"/>
          <p:nvPr/>
        </p:nvSpPr>
        <p:spPr>
          <a:xfrm>
            <a:off x="5558045" y="6859571"/>
            <a:ext cx="4681182" cy="374077"/>
          </a:xfrm>
          <a:prstGeom prst="rect">
            <a:avLst/>
          </a:prstGeom>
          <a:noFill/>
        </p:spPr>
        <p:txBody>
          <a:bodyPr wrap="square" rtlCol="0">
            <a:spAutoFit/>
          </a:bodyPr>
          <a:lstStyle/>
          <a:p>
            <a:pPr>
              <a:lnSpc>
                <a:spcPct val="107000"/>
              </a:lnSpc>
              <a:spcAft>
                <a:spcPts val="800"/>
              </a:spcAft>
            </a:pPr>
            <a:r>
              <a:rPr lang="en-IN" sz="18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(Total Images of data set= 11,148)</a:t>
            </a:r>
            <a:endParaRPr lang="en-IN" sz="18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F51C54EF-F35B-A2BF-2119-8F6AD82CF45C}"/>
              </a:ext>
            </a:extLst>
          </p:cNvPr>
          <p:cNvPicPr>
            <a:picLocks noChangeAspect="1"/>
          </p:cNvPicPr>
          <p:nvPr/>
        </p:nvPicPr>
        <p:blipFill>
          <a:blip r:embed="rId5"/>
          <a:stretch>
            <a:fillRect/>
          </a:stretch>
        </p:blipFill>
        <p:spPr>
          <a:xfrm>
            <a:off x="563574" y="-83165"/>
            <a:ext cx="2934270" cy="1840472"/>
          </a:xfrm>
          <a:prstGeom prst="rect">
            <a:avLst/>
          </a:prstGeom>
        </p:spPr>
      </p:pic>
      <p:pic>
        <p:nvPicPr>
          <p:cNvPr id="30" name="Picture 29">
            <a:extLst>
              <a:ext uri="{FF2B5EF4-FFF2-40B4-BE49-F238E27FC236}">
                <a16:creationId xmlns:a16="http://schemas.microsoft.com/office/drawing/2014/main" id="{3D01F79D-05A4-3886-B452-23D9D532F9B2}"/>
              </a:ext>
            </a:extLst>
          </p:cNvPr>
          <p:cNvPicPr>
            <a:picLocks noChangeAspect="1"/>
          </p:cNvPicPr>
          <p:nvPr/>
        </p:nvPicPr>
        <p:blipFill>
          <a:blip r:embed="rId6"/>
          <a:stretch>
            <a:fillRect/>
          </a:stretch>
        </p:blipFill>
        <p:spPr>
          <a:xfrm>
            <a:off x="518763" y="3964625"/>
            <a:ext cx="2982400" cy="1969179"/>
          </a:xfrm>
          <a:prstGeom prst="rect">
            <a:avLst/>
          </a:prstGeom>
        </p:spPr>
      </p:pic>
      <p:pic>
        <p:nvPicPr>
          <p:cNvPr id="31" name="Picture 30">
            <a:extLst>
              <a:ext uri="{FF2B5EF4-FFF2-40B4-BE49-F238E27FC236}">
                <a16:creationId xmlns:a16="http://schemas.microsoft.com/office/drawing/2014/main" id="{FEED8BD1-66FD-258D-8A07-81AECF6F6C65}"/>
              </a:ext>
            </a:extLst>
          </p:cNvPr>
          <p:cNvPicPr>
            <a:picLocks noChangeAspect="1"/>
          </p:cNvPicPr>
          <p:nvPr/>
        </p:nvPicPr>
        <p:blipFill>
          <a:blip r:embed="rId7"/>
          <a:stretch>
            <a:fillRect/>
          </a:stretch>
        </p:blipFill>
        <p:spPr>
          <a:xfrm>
            <a:off x="525856" y="6017229"/>
            <a:ext cx="2968215" cy="1969179"/>
          </a:xfrm>
          <a:prstGeom prst="rect">
            <a:avLst/>
          </a:prstGeom>
        </p:spPr>
      </p:pic>
      <p:pic>
        <p:nvPicPr>
          <p:cNvPr id="32" name="Picture 31">
            <a:extLst>
              <a:ext uri="{FF2B5EF4-FFF2-40B4-BE49-F238E27FC236}">
                <a16:creationId xmlns:a16="http://schemas.microsoft.com/office/drawing/2014/main" id="{BDCE0DE5-16C7-9C3B-3916-60DB1AF12184}"/>
              </a:ext>
            </a:extLst>
          </p:cNvPr>
          <p:cNvPicPr>
            <a:picLocks noChangeAspect="1"/>
          </p:cNvPicPr>
          <p:nvPr/>
        </p:nvPicPr>
        <p:blipFill>
          <a:blip r:embed="rId8"/>
          <a:stretch>
            <a:fillRect/>
          </a:stretch>
        </p:blipFill>
        <p:spPr>
          <a:xfrm>
            <a:off x="529629" y="1911789"/>
            <a:ext cx="2968215" cy="1969179"/>
          </a:xfrm>
          <a:prstGeom prst="rect">
            <a:avLst/>
          </a:prstGeom>
        </p:spPr>
      </p:pic>
      <p:pic>
        <p:nvPicPr>
          <p:cNvPr id="33" name="Picture 32">
            <a:extLst>
              <a:ext uri="{FF2B5EF4-FFF2-40B4-BE49-F238E27FC236}">
                <a16:creationId xmlns:a16="http://schemas.microsoft.com/office/drawing/2014/main" id="{30F9A817-7F4E-9B94-B82A-38914626C208}"/>
              </a:ext>
            </a:extLst>
          </p:cNvPr>
          <p:cNvPicPr>
            <a:picLocks noChangeAspect="1"/>
          </p:cNvPicPr>
          <p:nvPr/>
        </p:nvPicPr>
        <p:blipFill>
          <a:blip r:embed="rId9"/>
          <a:stretch>
            <a:fillRect/>
          </a:stretch>
        </p:blipFill>
        <p:spPr>
          <a:xfrm>
            <a:off x="-61243" y="176103"/>
            <a:ext cx="530398" cy="713294"/>
          </a:xfrm>
          <a:prstGeom prst="rect">
            <a:avLst/>
          </a:prstGeom>
        </p:spPr>
      </p:pic>
      <p:pic>
        <p:nvPicPr>
          <p:cNvPr id="34" name="Picture 33">
            <a:extLst>
              <a:ext uri="{FF2B5EF4-FFF2-40B4-BE49-F238E27FC236}">
                <a16:creationId xmlns:a16="http://schemas.microsoft.com/office/drawing/2014/main" id="{FF13C38C-A023-EF95-F9BA-453DD31608C2}"/>
              </a:ext>
            </a:extLst>
          </p:cNvPr>
          <p:cNvPicPr>
            <a:picLocks noChangeAspect="1"/>
          </p:cNvPicPr>
          <p:nvPr/>
        </p:nvPicPr>
        <p:blipFill>
          <a:blip r:embed="rId10"/>
          <a:stretch>
            <a:fillRect/>
          </a:stretch>
        </p:blipFill>
        <p:spPr>
          <a:xfrm>
            <a:off x="-99947" y="2254173"/>
            <a:ext cx="597460" cy="713294"/>
          </a:xfrm>
          <a:prstGeom prst="rect">
            <a:avLst/>
          </a:prstGeom>
        </p:spPr>
      </p:pic>
      <p:pic>
        <p:nvPicPr>
          <p:cNvPr id="35" name="Picture 34">
            <a:extLst>
              <a:ext uri="{FF2B5EF4-FFF2-40B4-BE49-F238E27FC236}">
                <a16:creationId xmlns:a16="http://schemas.microsoft.com/office/drawing/2014/main" id="{32F4A0D8-FC1C-5306-2985-E74433CE202C}"/>
              </a:ext>
            </a:extLst>
          </p:cNvPr>
          <p:cNvPicPr>
            <a:picLocks noChangeAspect="1"/>
          </p:cNvPicPr>
          <p:nvPr/>
        </p:nvPicPr>
        <p:blipFill>
          <a:blip r:embed="rId11"/>
          <a:stretch>
            <a:fillRect/>
          </a:stretch>
        </p:blipFill>
        <p:spPr>
          <a:xfrm>
            <a:off x="-47282" y="4595617"/>
            <a:ext cx="597460" cy="707197"/>
          </a:xfrm>
          <a:prstGeom prst="rect">
            <a:avLst/>
          </a:prstGeom>
        </p:spPr>
      </p:pic>
      <p:pic>
        <p:nvPicPr>
          <p:cNvPr id="36" name="Picture 35">
            <a:extLst>
              <a:ext uri="{FF2B5EF4-FFF2-40B4-BE49-F238E27FC236}">
                <a16:creationId xmlns:a16="http://schemas.microsoft.com/office/drawing/2014/main" id="{F1D202A3-D5F8-1D04-46A9-8884E5D47CC4}"/>
              </a:ext>
            </a:extLst>
          </p:cNvPr>
          <p:cNvPicPr>
            <a:picLocks noChangeAspect="1"/>
          </p:cNvPicPr>
          <p:nvPr/>
        </p:nvPicPr>
        <p:blipFill>
          <a:blip r:embed="rId12"/>
          <a:stretch>
            <a:fillRect/>
          </a:stretch>
        </p:blipFill>
        <p:spPr>
          <a:xfrm>
            <a:off x="-62523" y="6689963"/>
            <a:ext cx="627942" cy="713294"/>
          </a:xfrm>
          <a:prstGeom prst="rect">
            <a:avLst/>
          </a:prstGeom>
        </p:spPr>
      </p:pic>
      <p:pic>
        <p:nvPicPr>
          <p:cNvPr id="8" name="Picture 7">
            <a:extLst>
              <a:ext uri="{FF2B5EF4-FFF2-40B4-BE49-F238E27FC236}">
                <a16:creationId xmlns:a16="http://schemas.microsoft.com/office/drawing/2014/main" id="{F481DD76-B732-3B79-4E00-427FB9D12FAC}"/>
              </a:ext>
            </a:extLst>
          </p:cNvPr>
          <p:cNvPicPr>
            <a:picLocks noChangeAspect="1"/>
          </p:cNvPicPr>
          <p:nvPr/>
        </p:nvPicPr>
        <p:blipFill>
          <a:blip r:embed="rId13"/>
          <a:stretch>
            <a:fillRect/>
          </a:stretch>
        </p:blipFill>
        <p:spPr>
          <a:xfrm>
            <a:off x="4830121" y="5245702"/>
            <a:ext cx="506012" cy="506012"/>
          </a:xfrm>
          <a:prstGeom prst="rect">
            <a:avLst/>
          </a:prstGeom>
        </p:spPr>
      </p:pic>
      <p:pic>
        <p:nvPicPr>
          <p:cNvPr id="9" name="Picture 8">
            <a:extLst>
              <a:ext uri="{FF2B5EF4-FFF2-40B4-BE49-F238E27FC236}">
                <a16:creationId xmlns:a16="http://schemas.microsoft.com/office/drawing/2014/main" id="{F2DE00FC-C386-129B-D9BF-25292C97666A}"/>
              </a:ext>
            </a:extLst>
          </p:cNvPr>
          <p:cNvPicPr>
            <a:picLocks noChangeAspect="1"/>
          </p:cNvPicPr>
          <p:nvPr/>
        </p:nvPicPr>
        <p:blipFill>
          <a:blip r:embed="rId13"/>
          <a:stretch>
            <a:fillRect/>
          </a:stretch>
        </p:blipFill>
        <p:spPr>
          <a:xfrm>
            <a:off x="4830121" y="6130591"/>
            <a:ext cx="506012" cy="506012"/>
          </a:xfrm>
          <a:prstGeom prst="rect">
            <a:avLst/>
          </a:prstGeom>
        </p:spPr>
      </p:pic>
    </p:spTree>
    <p:extLst>
      <p:ext uri="{BB962C8B-B14F-4D97-AF65-F5344CB8AC3E}">
        <p14:creationId xmlns:p14="http://schemas.microsoft.com/office/powerpoint/2010/main" val="35527521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8" name="TextBox 7">
            <a:extLst>
              <a:ext uri="{FF2B5EF4-FFF2-40B4-BE49-F238E27FC236}">
                <a16:creationId xmlns:a16="http://schemas.microsoft.com/office/drawing/2014/main" id="{C7BCA3EF-FDD1-7BB1-F9DC-A2E3E80094C5}"/>
              </a:ext>
            </a:extLst>
          </p:cNvPr>
          <p:cNvSpPr txBox="1"/>
          <p:nvPr/>
        </p:nvSpPr>
        <p:spPr>
          <a:xfrm>
            <a:off x="607324" y="290984"/>
            <a:ext cx="10809027" cy="646331"/>
          </a:xfrm>
          <a:prstGeom prst="rect">
            <a:avLst/>
          </a:prstGeom>
          <a:noFill/>
        </p:spPr>
        <p:txBody>
          <a:bodyPr wrap="square" rtlCol="0">
            <a:spAutoFit/>
          </a:bodyPr>
          <a:lstStyle/>
          <a:p>
            <a:r>
              <a:rPr lang="en-US" sz="3600" b="1" dirty="0">
                <a:solidFill>
                  <a:srgbClr val="FFFF00"/>
                </a:solidFill>
                <a:latin typeface="Times New Roman" panose="02020603050405020304" pitchFamily="18" charset="0"/>
                <a:cs typeface="Times New Roman" panose="02020603050405020304" pitchFamily="18" charset="0"/>
              </a:rPr>
              <a:t>CNN BASED ECG IMAGE CLASSIFICATION</a:t>
            </a:r>
            <a:endParaRPr lang="en-IN" sz="3600" b="1" dirty="0">
              <a:solidFill>
                <a:srgbClr val="FFFF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2AB4AB-89C0-1422-1A09-59794EDA8D00}"/>
              </a:ext>
            </a:extLst>
          </p:cNvPr>
          <p:cNvPicPr>
            <a:picLocks noChangeAspect="1"/>
          </p:cNvPicPr>
          <p:nvPr/>
        </p:nvPicPr>
        <p:blipFill>
          <a:blip r:embed="rId4"/>
          <a:stretch>
            <a:fillRect/>
          </a:stretch>
        </p:blipFill>
        <p:spPr>
          <a:xfrm>
            <a:off x="511790" y="1228300"/>
            <a:ext cx="13775829" cy="6400800"/>
          </a:xfrm>
          <a:prstGeom prst="rect">
            <a:avLst/>
          </a:prstGeom>
        </p:spPr>
      </p:pic>
    </p:spTree>
    <p:extLst>
      <p:ext uri="{BB962C8B-B14F-4D97-AF65-F5344CB8AC3E}">
        <p14:creationId xmlns:p14="http://schemas.microsoft.com/office/powerpoint/2010/main" val="5897833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4341"/>
            <a:ext cx="14630400" cy="8229600"/>
          </a:xfrm>
          <a:prstGeom prst="rect">
            <a:avLst/>
          </a:prstGeom>
          <a:solidFill>
            <a:srgbClr val="0D0A2C">
              <a:alpha val="75000"/>
            </a:srgbClr>
          </a:solidFill>
          <a:ln/>
        </p:spPr>
        <p:txBody>
          <a:bodyPr/>
          <a:lstStyle/>
          <a:p>
            <a:endParaRPr lang="en-IN" dirty="0"/>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Work: Data Pre-Processing</a:t>
            </a:r>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pic>
        <p:nvPicPr>
          <p:cNvPr id="27" name="Picture 26">
            <a:extLst>
              <a:ext uri="{FF2B5EF4-FFF2-40B4-BE49-F238E27FC236}">
                <a16:creationId xmlns:a16="http://schemas.microsoft.com/office/drawing/2014/main" id="{CA0318F2-6210-6D8D-AE91-75E6D0EB0DB4}"/>
              </a:ext>
            </a:extLst>
          </p:cNvPr>
          <p:cNvPicPr>
            <a:picLocks noChangeAspect="1"/>
          </p:cNvPicPr>
          <p:nvPr/>
        </p:nvPicPr>
        <p:blipFill>
          <a:blip r:embed="rId4"/>
          <a:stretch>
            <a:fillRect/>
          </a:stretch>
        </p:blipFill>
        <p:spPr>
          <a:xfrm>
            <a:off x="4361459" y="4794771"/>
            <a:ext cx="7987426" cy="2559279"/>
          </a:xfrm>
          <a:prstGeom prst="rect">
            <a:avLst/>
          </a:prstGeom>
        </p:spPr>
      </p:pic>
      <p:sp>
        <p:nvSpPr>
          <p:cNvPr id="29" name="TextBox 28">
            <a:extLst>
              <a:ext uri="{FF2B5EF4-FFF2-40B4-BE49-F238E27FC236}">
                <a16:creationId xmlns:a16="http://schemas.microsoft.com/office/drawing/2014/main" id="{2D2CF7C5-F5CC-391C-62B4-29A58341BA37}"/>
              </a:ext>
            </a:extLst>
          </p:cNvPr>
          <p:cNvSpPr txBox="1"/>
          <p:nvPr/>
        </p:nvSpPr>
        <p:spPr>
          <a:xfrm>
            <a:off x="4855534" y="6459792"/>
            <a:ext cx="1268569" cy="923330"/>
          </a:xfrm>
          <a:prstGeom prst="rect">
            <a:avLst/>
          </a:prstGeom>
          <a:noFill/>
        </p:spPr>
        <p:txBody>
          <a:bodyPr wrap="square">
            <a:spAutoFit/>
          </a:bodyPr>
          <a:lstStyle/>
          <a:p>
            <a:r>
              <a:rPr lang="en-US" dirty="0">
                <a:solidFill>
                  <a:srgbClr val="FFFF00"/>
                </a:solidFill>
              </a:rPr>
              <a:t>Converted to grey scale image</a:t>
            </a:r>
          </a:p>
        </p:txBody>
      </p:sp>
      <p:sp>
        <p:nvSpPr>
          <p:cNvPr id="32" name="TextBox 31">
            <a:extLst>
              <a:ext uri="{FF2B5EF4-FFF2-40B4-BE49-F238E27FC236}">
                <a16:creationId xmlns:a16="http://schemas.microsoft.com/office/drawing/2014/main" id="{2DD7BE21-671D-145D-B55A-5C6AD70A7389}"/>
              </a:ext>
            </a:extLst>
          </p:cNvPr>
          <p:cNvSpPr txBox="1"/>
          <p:nvPr/>
        </p:nvSpPr>
        <p:spPr>
          <a:xfrm>
            <a:off x="6979111" y="6503659"/>
            <a:ext cx="991674" cy="646331"/>
          </a:xfrm>
          <a:prstGeom prst="rect">
            <a:avLst/>
          </a:prstGeom>
          <a:noFill/>
        </p:spPr>
        <p:txBody>
          <a:bodyPr wrap="square" rtlCol="0">
            <a:spAutoFit/>
          </a:bodyPr>
          <a:lstStyle/>
          <a:p>
            <a:r>
              <a:rPr lang="en-US" dirty="0">
                <a:solidFill>
                  <a:srgbClr val="FFFF00"/>
                </a:solidFill>
              </a:rPr>
              <a:t>Dividing Leads</a:t>
            </a:r>
            <a:endParaRPr lang="en-IN" dirty="0">
              <a:solidFill>
                <a:srgbClr val="FFFF00"/>
              </a:solidFill>
            </a:endParaRPr>
          </a:p>
        </p:txBody>
      </p:sp>
      <p:sp>
        <p:nvSpPr>
          <p:cNvPr id="33" name="TextBox 32">
            <a:extLst>
              <a:ext uri="{FF2B5EF4-FFF2-40B4-BE49-F238E27FC236}">
                <a16:creationId xmlns:a16="http://schemas.microsoft.com/office/drawing/2014/main" id="{26EB8AD4-FFB3-057F-8384-7D95DF131A15}"/>
              </a:ext>
            </a:extLst>
          </p:cNvPr>
          <p:cNvSpPr txBox="1"/>
          <p:nvPr/>
        </p:nvSpPr>
        <p:spPr>
          <a:xfrm>
            <a:off x="8879386" y="6465419"/>
            <a:ext cx="1751527" cy="646331"/>
          </a:xfrm>
          <a:prstGeom prst="rect">
            <a:avLst/>
          </a:prstGeom>
          <a:noFill/>
        </p:spPr>
        <p:txBody>
          <a:bodyPr wrap="square" rtlCol="0">
            <a:spAutoFit/>
          </a:bodyPr>
          <a:lstStyle/>
          <a:p>
            <a:r>
              <a:rPr lang="en-US" dirty="0">
                <a:solidFill>
                  <a:srgbClr val="FFFF00"/>
                </a:solidFill>
              </a:rPr>
              <a:t>Pre-processed Image</a:t>
            </a:r>
            <a:endParaRPr lang="en-IN" dirty="0">
              <a:solidFill>
                <a:srgbClr val="FFFF00"/>
              </a:solidFill>
            </a:endParaRPr>
          </a:p>
        </p:txBody>
      </p:sp>
      <p:sp>
        <p:nvSpPr>
          <p:cNvPr id="34" name="TextBox 33">
            <a:extLst>
              <a:ext uri="{FF2B5EF4-FFF2-40B4-BE49-F238E27FC236}">
                <a16:creationId xmlns:a16="http://schemas.microsoft.com/office/drawing/2014/main" id="{8042095E-CBB7-265D-0703-C9D29063D049}"/>
              </a:ext>
            </a:extLst>
          </p:cNvPr>
          <p:cNvSpPr txBox="1"/>
          <p:nvPr/>
        </p:nvSpPr>
        <p:spPr>
          <a:xfrm>
            <a:off x="10984462" y="6459574"/>
            <a:ext cx="1410143" cy="923330"/>
          </a:xfrm>
          <a:prstGeom prst="rect">
            <a:avLst/>
          </a:prstGeom>
          <a:noFill/>
        </p:spPr>
        <p:txBody>
          <a:bodyPr wrap="square" rtlCol="0">
            <a:spAutoFit/>
          </a:bodyPr>
          <a:lstStyle/>
          <a:p>
            <a:r>
              <a:rPr lang="en-US" dirty="0">
                <a:solidFill>
                  <a:srgbClr val="FFFF00"/>
                </a:solidFill>
              </a:rPr>
              <a:t>Extract the </a:t>
            </a:r>
            <a:r>
              <a:rPr lang="en-US" dirty="0" err="1">
                <a:solidFill>
                  <a:srgbClr val="FFFF00"/>
                </a:solidFill>
              </a:rPr>
              <a:t>Countor</a:t>
            </a:r>
            <a:r>
              <a:rPr lang="en-US" dirty="0">
                <a:solidFill>
                  <a:srgbClr val="FFFF00"/>
                </a:solidFill>
              </a:rPr>
              <a:t> 2D Signal</a:t>
            </a:r>
            <a:endParaRPr lang="en-IN" dirty="0">
              <a:solidFill>
                <a:srgbClr val="FFFF00"/>
              </a:solidFill>
            </a:endParaRPr>
          </a:p>
        </p:txBody>
      </p:sp>
      <p:pic>
        <p:nvPicPr>
          <p:cNvPr id="35" name="Picture 34">
            <a:extLst>
              <a:ext uri="{FF2B5EF4-FFF2-40B4-BE49-F238E27FC236}">
                <a16:creationId xmlns:a16="http://schemas.microsoft.com/office/drawing/2014/main" id="{97B4D305-468A-44B5-8FF3-167AABAD8F87}"/>
              </a:ext>
            </a:extLst>
          </p:cNvPr>
          <p:cNvPicPr>
            <a:picLocks noChangeAspect="1"/>
          </p:cNvPicPr>
          <p:nvPr/>
        </p:nvPicPr>
        <p:blipFill>
          <a:blip r:embed="rId5"/>
          <a:stretch>
            <a:fillRect/>
          </a:stretch>
        </p:blipFill>
        <p:spPr>
          <a:xfrm>
            <a:off x="2864456" y="4897519"/>
            <a:ext cx="1501389" cy="1484588"/>
          </a:xfrm>
          <a:prstGeom prst="rect">
            <a:avLst/>
          </a:prstGeom>
        </p:spPr>
      </p:pic>
      <p:sp>
        <p:nvSpPr>
          <p:cNvPr id="36" name="TextBox 35">
            <a:extLst>
              <a:ext uri="{FF2B5EF4-FFF2-40B4-BE49-F238E27FC236}">
                <a16:creationId xmlns:a16="http://schemas.microsoft.com/office/drawing/2014/main" id="{CF6CE0F3-8B7E-0045-60D6-475B69D8DFD7}"/>
              </a:ext>
            </a:extLst>
          </p:cNvPr>
          <p:cNvSpPr txBox="1"/>
          <p:nvPr/>
        </p:nvSpPr>
        <p:spPr>
          <a:xfrm>
            <a:off x="3020797" y="6471137"/>
            <a:ext cx="1345048" cy="369332"/>
          </a:xfrm>
          <a:prstGeom prst="rect">
            <a:avLst/>
          </a:prstGeom>
          <a:noFill/>
        </p:spPr>
        <p:txBody>
          <a:bodyPr wrap="square" rtlCol="0">
            <a:spAutoFit/>
          </a:bodyPr>
          <a:lstStyle/>
          <a:p>
            <a:r>
              <a:rPr lang="en-US" dirty="0">
                <a:solidFill>
                  <a:srgbClr val="FFFF00"/>
                </a:solidFill>
              </a:rPr>
              <a:t>ECG Image</a:t>
            </a:r>
            <a:endParaRPr lang="en-IN" dirty="0">
              <a:solidFill>
                <a:srgbClr val="FFFF00"/>
              </a:solidFill>
            </a:endParaRPr>
          </a:p>
        </p:txBody>
      </p:sp>
      <p:sp>
        <p:nvSpPr>
          <p:cNvPr id="39" name="TextBox 38">
            <a:extLst>
              <a:ext uri="{FF2B5EF4-FFF2-40B4-BE49-F238E27FC236}">
                <a16:creationId xmlns:a16="http://schemas.microsoft.com/office/drawing/2014/main" id="{08B255EF-8FEA-6A32-6D7A-624F2D310594}"/>
              </a:ext>
            </a:extLst>
          </p:cNvPr>
          <p:cNvSpPr txBox="1"/>
          <p:nvPr/>
        </p:nvSpPr>
        <p:spPr>
          <a:xfrm>
            <a:off x="2881055" y="1950140"/>
            <a:ext cx="936109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Converted all ECG images to grayscale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Resized image per requirements</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Divided the images into 12 sections for each image extracting 12 lead values (1-12)</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Removed Grid lines from each lead image and converted to binary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Extracted the contour (2D) signal</a:t>
            </a:r>
          </a:p>
        </p:txBody>
      </p:sp>
    </p:spTree>
    <p:extLst>
      <p:ext uri="{BB962C8B-B14F-4D97-AF65-F5344CB8AC3E}">
        <p14:creationId xmlns:p14="http://schemas.microsoft.com/office/powerpoint/2010/main" val="445268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4241" y="-49705"/>
            <a:ext cx="14630400" cy="8229600"/>
          </a:xfrm>
          <a:prstGeom prst="rect">
            <a:avLst/>
          </a:prstGeom>
          <a:solidFill>
            <a:srgbClr val="0D0A2C">
              <a:alpha val="75000"/>
            </a:srgbClr>
          </a:solidFill>
          <a:ln/>
        </p:spPr>
        <p:txBody>
          <a:bodyPr/>
          <a:lstStyle/>
          <a:p>
            <a:r>
              <a:rPr lang="en-US" sz="1800">
                <a:solidFill>
                  <a:schemeClr val="tx1"/>
                </a:solidFill>
                <a:latin typeface="Times New Roman" panose="02020603050405020304" pitchFamily="18" charset="0"/>
                <a:cs typeface="Times New Roman" panose="02020603050405020304" pitchFamily="18" charset="0"/>
              </a:rPr>
              <a:t>1D_Data stored in Scaler_data_1D.csv</a:t>
            </a:r>
          </a:p>
          <a:p>
            <a:r>
              <a:rPr lang="en-US" sz="1800">
                <a:solidFill>
                  <a:schemeClr val="tx1"/>
                </a:solidFill>
                <a:latin typeface="Times New Roman" panose="02020603050405020304" pitchFamily="18" charset="0"/>
                <a:cs typeface="Times New Roman" panose="02020603050405020304" pitchFamily="18" charset="0"/>
              </a:rPr>
              <a:t>(Normal,HB,MI,PMI)</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a:t>
            </a:r>
            <a:r>
              <a:rPr lang="en-IN" sz="4400" b="1" dirty="0" err="1">
                <a:solidFill>
                  <a:srgbClr val="FFFF00"/>
                </a:solidFill>
                <a:latin typeface="Times New Roman" panose="02020603050405020304" pitchFamily="18" charset="0"/>
                <a:cs typeface="Times New Roman" panose="02020603050405020304" pitchFamily="18" charset="0"/>
              </a:rPr>
              <a:t>Work:Data</a:t>
            </a:r>
            <a:r>
              <a:rPr lang="en-IN" sz="4400" b="1" dirty="0">
                <a:solidFill>
                  <a:srgbClr val="FFFF00"/>
                </a:solidFill>
                <a:latin typeface="Times New Roman" panose="02020603050405020304" pitchFamily="18" charset="0"/>
                <a:cs typeface="Times New Roman" panose="02020603050405020304" pitchFamily="18" charset="0"/>
              </a:rPr>
              <a:t> Extracting</a:t>
            </a:r>
          </a:p>
        </p:txBody>
      </p:sp>
      <p:sp>
        <p:nvSpPr>
          <p:cNvPr id="5" name="Shape 2"/>
          <p:cNvSpPr/>
          <p:nvPr/>
        </p:nvSpPr>
        <p:spPr>
          <a:xfrm>
            <a:off x="1009935" y="1487663"/>
            <a:ext cx="12665122" cy="6271089"/>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sp>
        <p:nvSpPr>
          <p:cNvPr id="39" name="TextBox 38">
            <a:extLst>
              <a:ext uri="{FF2B5EF4-FFF2-40B4-BE49-F238E27FC236}">
                <a16:creationId xmlns:a16="http://schemas.microsoft.com/office/drawing/2014/main" id="{08B255EF-8FEA-6A32-6D7A-624F2D310594}"/>
              </a:ext>
            </a:extLst>
          </p:cNvPr>
          <p:cNvSpPr txBox="1"/>
          <p:nvPr/>
        </p:nvSpPr>
        <p:spPr>
          <a:xfrm>
            <a:off x="2391376" y="1742754"/>
            <a:ext cx="936109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To trace and extract only the necessary 2D-signal from images, we used the contour technique.</a:t>
            </a:r>
          </a:p>
          <a:p>
            <a:pPr marL="285750" indent="-285750">
              <a:buFont typeface="Arial" panose="020B0604020202020204" pitchFamily="34" charset="0"/>
              <a:buChar char="•"/>
            </a:pPr>
            <a:r>
              <a:rPr lang="en-US" sz="2400" dirty="0" err="1">
                <a:solidFill>
                  <a:schemeClr val="bg1">
                    <a:lumMod val="85000"/>
                  </a:schemeClr>
                </a:solidFill>
                <a:latin typeface="Times New Roman" panose="02020603050405020304" pitchFamily="18" charset="0"/>
                <a:cs typeface="Times New Roman" panose="02020603050405020304" pitchFamily="18" charset="0"/>
              </a:rPr>
              <a:t>MinmaxScaler</a:t>
            </a:r>
            <a:r>
              <a:rPr lang="en-US" sz="2400" dirty="0">
                <a:solidFill>
                  <a:schemeClr val="bg1">
                    <a:lumMod val="85000"/>
                  </a:schemeClr>
                </a:solidFill>
                <a:latin typeface="Times New Roman" panose="02020603050405020304" pitchFamily="18" charset="0"/>
                <a:cs typeface="Times New Roman" panose="02020603050405020304" pitchFamily="18" charset="0"/>
              </a:rPr>
              <a:t> is used to scale the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After that, The image is converted to a one-dimensional signal.</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For each lead(1-12) signal in all </a:t>
            </a:r>
            <a:r>
              <a:rPr lang="en-US" sz="2400" dirty="0" err="1">
                <a:solidFill>
                  <a:schemeClr val="bg1">
                    <a:lumMod val="85000"/>
                  </a:schemeClr>
                </a:solidFill>
                <a:latin typeface="Times New Roman" panose="02020603050405020304" pitchFamily="18" charset="0"/>
                <a:cs typeface="Times New Roman" panose="02020603050405020304" pitchFamily="18" charset="0"/>
              </a:rPr>
              <a:t>ecg</a:t>
            </a:r>
            <a:r>
              <a:rPr lang="en-US" sz="2400" dirty="0">
                <a:solidFill>
                  <a:schemeClr val="bg1">
                    <a:lumMod val="85000"/>
                  </a:schemeClr>
                </a:solidFill>
                <a:latin typeface="Times New Roman" panose="02020603050405020304" pitchFamily="18" charset="0"/>
                <a:cs typeface="Times New Roman" panose="02020603050405020304" pitchFamily="18" charset="0"/>
              </a:rPr>
              <a:t> image, saved the 1D signal values in a.csv file.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In a single csv file, combined all 12 lead values with the added target label.</a:t>
            </a:r>
            <a:endParaRPr lang="en-IN" sz="24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FFA115-C60D-DD6B-3803-044F93A2047A}"/>
              </a:ext>
            </a:extLst>
          </p:cNvPr>
          <p:cNvPicPr>
            <a:picLocks noChangeAspect="1"/>
          </p:cNvPicPr>
          <p:nvPr/>
        </p:nvPicPr>
        <p:blipFill>
          <a:blip r:embed="rId4"/>
          <a:stretch>
            <a:fillRect/>
          </a:stretch>
        </p:blipFill>
        <p:spPr>
          <a:xfrm>
            <a:off x="1518163" y="4879696"/>
            <a:ext cx="1796510" cy="1579935"/>
          </a:xfrm>
          <a:prstGeom prst="rect">
            <a:avLst/>
          </a:prstGeom>
        </p:spPr>
      </p:pic>
      <p:pic>
        <p:nvPicPr>
          <p:cNvPr id="7" name="Picture 6">
            <a:extLst>
              <a:ext uri="{FF2B5EF4-FFF2-40B4-BE49-F238E27FC236}">
                <a16:creationId xmlns:a16="http://schemas.microsoft.com/office/drawing/2014/main" id="{56ECE686-33F0-F415-550A-DB6FA4B30ABF}"/>
              </a:ext>
            </a:extLst>
          </p:cNvPr>
          <p:cNvPicPr>
            <a:picLocks noChangeAspect="1"/>
          </p:cNvPicPr>
          <p:nvPr/>
        </p:nvPicPr>
        <p:blipFill>
          <a:blip r:embed="rId5"/>
          <a:stretch>
            <a:fillRect/>
          </a:stretch>
        </p:blipFill>
        <p:spPr>
          <a:xfrm>
            <a:off x="3834401" y="4976807"/>
            <a:ext cx="1771180" cy="1502867"/>
          </a:xfrm>
          <a:prstGeom prst="rect">
            <a:avLst/>
          </a:prstGeom>
        </p:spPr>
      </p:pic>
      <p:pic>
        <p:nvPicPr>
          <p:cNvPr id="8" name="Picture 7">
            <a:extLst>
              <a:ext uri="{FF2B5EF4-FFF2-40B4-BE49-F238E27FC236}">
                <a16:creationId xmlns:a16="http://schemas.microsoft.com/office/drawing/2014/main" id="{CE7F420F-07B5-8944-1B30-F10AEB43C871}"/>
              </a:ext>
            </a:extLst>
          </p:cNvPr>
          <p:cNvPicPr>
            <a:picLocks noChangeAspect="1"/>
          </p:cNvPicPr>
          <p:nvPr/>
        </p:nvPicPr>
        <p:blipFill>
          <a:blip r:embed="rId6"/>
          <a:stretch>
            <a:fillRect/>
          </a:stretch>
        </p:blipFill>
        <p:spPr>
          <a:xfrm>
            <a:off x="3343545" y="5498960"/>
            <a:ext cx="512108" cy="341406"/>
          </a:xfrm>
          <a:prstGeom prst="rect">
            <a:avLst/>
          </a:prstGeom>
        </p:spPr>
      </p:pic>
      <p:pic>
        <p:nvPicPr>
          <p:cNvPr id="9" name="Picture 8">
            <a:extLst>
              <a:ext uri="{FF2B5EF4-FFF2-40B4-BE49-F238E27FC236}">
                <a16:creationId xmlns:a16="http://schemas.microsoft.com/office/drawing/2014/main" id="{150BF2D0-03AB-9EC4-A0BC-C3228BE70113}"/>
              </a:ext>
            </a:extLst>
          </p:cNvPr>
          <p:cNvPicPr>
            <a:picLocks noChangeAspect="1"/>
          </p:cNvPicPr>
          <p:nvPr/>
        </p:nvPicPr>
        <p:blipFill>
          <a:blip r:embed="rId6"/>
          <a:stretch>
            <a:fillRect/>
          </a:stretch>
        </p:blipFill>
        <p:spPr>
          <a:xfrm>
            <a:off x="5605581" y="5498961"/>
            <a:ext cx="512108" cy="341406"/>
          </a:xfrm>
          <a:prstGeom prst="rect">
            <a:avLst/>
          </a:prstGeom>
        </p:spPr>
      </p:pic>
      <p:pic>
        <p:nvPicPr>
          <p:cNvPr id="10" name="Picture 9">
            <a:extLst>
              <a:ext uri="{FF2B5EF4-FFF2-40B4-BE49-F238E27FC236}">
                <a16:creationId xmlns:a16="http://schemas.microsoft.com/office/drawing/2014/main" id="{8DF1DEF5-1EDA-7A20-F0B7-1A30F3320FE5}"/>
              </a:ext>
            </a:extLst>
          </p:cNvPr>
          <p:cNvPicPr>
            <a:picLocks noChangeAspect="1"/>
          </p:cNvPicPr>
          <p:nvPr/>
        </p:nvPicPr>
        <p:blipFill>
          <a:blip r:embed="rId6"/>
          <a:stretch>
            <a:fillRect/>
          </a:stretch>
        </p:blipFill>
        <p:spPr>
          <a:xfrm>
            <a:off x="7971239" y="5486814"/>
            <a:ext cx="512108" cy="341406"/>
          </a:xfrm>
          <a:prstGeom prst="rect">
            <a:avLst/>
          </a:prstGeom>
        </p:spPr>
      </p:pic>
      <p:pic>
        <p:nvPicPr>
          <p:cNvPr id="11" name="Picture 10">
            <a:extLst>
              <a:ext uri="{FF2B5EF4-FFF2-40B4-BE49-F238E27FC236}">
                <a16:creationId xmlns:a16="http://schemas.microsoft.com/office/drawing/2014/main" id="{85B56D87-BF84-E362-1178-882105C59DF6}"/>
              </a:ext>
            </a:extLst>
          </p:cNvPr>
          <p:cNvPicPr>
            <a:picLocks noChangeAspect="1"/>
          </p:cNvPicPr>
          <p:nvPr/>
        </p:nvPicPr>
        <p:blipFill>
          <a:blip r:embed="rId7"/>
          <a:stretch>
            <a:fillRect/>
          </a:stretch>
        </p:blipFill>
        <p:spPr>
          <a:xfrm>
            <a:off x="6084622" y="4920908"/>
            <a:ext cx="1897320" cy="1502867"/>
          </a:xfrm>
          <a:prstGeom prst="rect">
            <a:avLst/>
          </a:prstGeom>
        </p:spPr>
      </p:pic>
      <p:pic>
        <p:nvPicPr>
          <p:cNvPr id="12" name="Picture 11">
            <a:extLst>
              <a:ext uri="{FF2B5EF4-FFF2-40B4-BE49-F238E27FC236}">
                <a16:creationId xmlns:a16="http://schemas.microsoft.com/office/drawing/2014/main" id="{9D4CE840-04B1-31E0-3A25-CDBE885A30DB}"/>
              </a:ext>
            </a:extLst>
          </p:cNvPr>
          <p:cNvPicPr>
            <a:picLocks noChangeAspect="1"/>
          </p:cNvPicPr>
          <p:nvPr/>
        </p:nvPicPr>
        <p:blipFill>
          <a:blip r:embed="rId8"/>
          <a:stretch>
            <a:fillRect/>
          </a:stretch>
        </p:blipFill>
        <p:spPr>
          <a:xfrm>
            <a:off x="8491821" y="4862335"/>
            <a:ext cx="1897320" cy="1589390"/>
          </a:xfrm>
          <a:prstGeom prst="rect">
            <a:avLst/>
          </a:prstGeom>
        </p:spPr>
      </p:pic>
      <p:pic>
        <p:nvPicPr>
          <p:cNvPr id="13" name="Picture 12">
            <a:extLst>
              <a:ext uri="{FF2B5EF4-FFF2-40B4-BE49-F238E27FC236}">
                <a16:creationId xmlns:a16="http://schemas.microsoft.com/office/drawing/2014/main" id="{F35C9964-5A83-7ADA-77A0-6F2FB71464EA}"/>
              </a:ext>
            </a:extLst>
          </p:cNvPr>
          <p:cNvPicPr>
            <a:picLocks noChangeAspect="1"/>
          </p:cNvPicPr>
          <p:nvPr/>
        </p:nvPicPr>
        <p:blipFill>
          <a:blip r:embed="rId9"/>
          <a:stretch>
            <a:fillRect/>
          </a:stretch>
        </p:blipFill>
        <p:spPr>
          <a:xfrm>
            <a:off x="10913934" y="4896559"/>
            <a:ext cx="2223304" cy="1502866"/>
          </a:xfrm>
          <a:prstGeom prst="rect">
            <a:avLst/>
          </a:prstGeom>
        </p:spPr>
      </p:pic>
      <p:pic>
        <p:nvPicPr>
          <p:cNvPr id="14" name="Picture 13">
            <a:extLst>
              <a:ext uri="{FF2B5EF4-FFF2-40B4-BE49-F238E27FC236}">
                <a16:creationId xmlns:a16="http://schemas.microsoft.com/office/drawing/2014/main" id="{EABA29D8-9862-702C-FEF3-19FA097A95A4}"/>
              </a:ext>
            </a:extLst>
          </p:cNvPr>
          <p:cNvPicPr>
            <a:picLocks noChangeAspect="1"/>
          </p:cNvPicPr>
          <p:nvPr/>
        </p:nvPicPr>
        <p:blipFill>
          <a:blip r:embed="rId6"/>
          <a:stretch>
            <a:fillRect/>
          </a:stretch>
        </p:blipFill>
        <p:spPr>
          <a:xfrm>
            <a:off x="10413382" y="5486814"/>
            <a:ext cx="512108" cy="341406"/>
          </a:xfrm>
          <a:prstGeom prst="rect">
            <a:avLst/>
          </a:prstGeom>
        </p:spPr>
      </p:pic>
      <p:sp>
        <p:nvSpPr>
          <p:cNvPr id="17" name="TextBox 16">
            <a:extLst>
              <a:ext uri="{FF2B5EF4-FFF2-40B4-BE49-F238E27FC236}">
                <a16:creationId xmlns:a16="http://schemas.microsoft.com/office/drawing/2014/main" id="{27041477-B81E-91D4-A7EE-B65E6528EE68}"/>
              </a:ext>
            </a:extLst>
          </p:cNvPr>
          <p:cNvSpPr txBox="1"/>
          <p:nvPr/>
        </p:nvSpPr>
        <p:spPr>
          <a:xfrm>
            <a:off x="4082705" y="6542392"/>
            <a:ext cx="1548984" cy="923330"/>
          </a:xfrm>
          <a:prstGeom prst="rect">
            <a:avLst/>
          </a:prstGeom>
          <a:noFill/>
        </p:spPr>
        <p:txBody>
          <a:bodyPr wrap="square" rtlCol="0">
            <a:spAutoFit/>
          </a:bodyPr>
          <a:lstStyle/>
          <a:p>
            <a:r>
              <a:rPr lang="en-US" sz="1800" b="1" dirty="0">
                <a:solidFill>
                  <a:srgbClr val="FFFF00"/>
                </a:solidFill>
                <a:latin typeface="Times New Roman" panose="02020603050405020304" pitchFamily="18" charset="0"/>
                <a:cs typeface="Times New Roman" panose="02020603050405020304" pitchFamily="18" charset="0"/>
              </a:rPr>
              <a:t>Scaler_1D _</a:t>
            </a:r>
            <a:r>
              <a:rPr lang="en-US" sz="1800" b="1" dirty="0" err="1">
                <a:solidFill>
                  <a:srgbClr val="FFFF00"/>
                </a:solidFill>
                <a:latin typeface="Times New Roman" panose="02020603050405020304" pitchFamily="18" charset="0"/>
                <a:cs typeface="Times New Roman" panose="02020603050405020304" pitchFamily="18" charset="0"/>
              </a:rPr>
              <a:t>Lead_signal</a:t>
            </a:r>
            <a:endParaRPr lang="en-US" sz="1800" b="1" dirty="0">
              <a:solidFill>
                <a:srgbClr val="FFFF00"/>
              </a:solidFill>
              <a:latin typeface="Times New Roman" panose="02020603050405020304" pitchFamily="18" charset="0"/>
              <a:cs typeface="Times New Roman" panose="02020603050405020304" pitchFamily="18" charset="0"/>
            </a:endParaRPr>
          </a:p>
          <a:p>
            <a:endParaRPr lang="en-IN" dirty="0"/>
          </a:p>
        </p:txBody>
      </p:sp>
      <p:sp>
        <p:nvSpPr>
          <p:cNvPr id="19" name="TextBox 18">
            <a:extLst>
              <a:ext uri="{FF2B5EF4-FFF2-40B4-BE49-F238E27FC236}">
                <a16:creationId xmlns:a16="http://schemas.microsoft.com/office/drawing/2014/main" id="{453D6ACD-C635-CF31-26E3-D9AF47070531}"/>
              </a:ext>
            </a:extLst>
          </p:cNvPr>
          <p:cNvSpPr txBox="1"/>
          <p:nvPr/>
        </p:nvSpPr>
        <p:spPr>
          <a:xfrm>
            <a:off x="6134137" y="6413135"/>
            <a:ext cx="2381601" cy="923330"/>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1D_Data stored in Scaler_data_1D.csv</a:t>
            </a:r>
          </a:p>
          <a:p>
            <a:r>
              <a:rPr lang="en-US" sz="1800" dirty="0">
                <a:solidFill>
                  <a:srgbClr val="FFFF00"/>
                </a:solidFill>
                <a:latin typeface="Times New Roman" panose="02020603050405020304" pitchFamily="18" charset="0"/>
                <a:cs typeface="Times New Roman" panose="02020603050405020304" pitchFamily="18" charset="0"/>
              </a:rPr>
              <a:t>(</a:t>
            </a:r>
            <a:r>
              <a:rPr lang="en-US" sz="1800" dirty="0" err="1">
                <a:solidFill>
                  <a:srgbClr val="FFFF00"/>
                </a:solidFill>
                <a:latin typeface="Times New Roman" panose="02020603050405020304" pitchFamily="18" charset="0"/>
                <a:cs typeface="Times New Roman" panose="02020603050405020304" pitchFamily="18" charset="0"/>
              </a:rPr>
              <a:t>Normal,HB,MI,PMI</a:t>
            </a:r>
            <a:r>
              <a:rPr lang="en-US" sz="1800" dirty="0">
                <a:solidFill>
                  <a:srgbClr val="FFFF00"/>
                </a:solidFill>
                <a:latin typeface="Times New Roman" panose="02020603050405020304" pitchFamily="18" charset="0"/>
                <a:cs typeface="Times New Roman" panose="02020603050405020304" pitchFamily="18" charset="0"/>
              </a:rPr>
              <a:t>)</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8BB19A6-A4D1-E1A3-2110-B2AC75962375}"/>
              </a:ext>
            </a:extLst>
          </p:cNvPr>
          <p:cNvSpPr txBox="1"/>
          <p:nvPr/>
        </p:nvSpPr>
        <p:spPr>
          <a:xfrm>
            <a:off x="8723801" y="6479674"/>
            <a:ext cx="2221606"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t>
            </a:r>
          </a:p>
          <a:p>
            <a:r>
              <a:rPr lang="en-US" sz="1800" dirty="0">
                <a:solidFill>
                  <a:srgbClr val="FFFF00"/>
                </a:solidFill>
                <a:latin typeface="Times New Roman" panose="02020603050405020304" pitchFamily="18" charset="0"/>
                <a:cs typeface="Times New Roman" panose="02020603050405020304" pitchFamily="18" charset="0"/>
              </a:rPr>
              <a:t>scaler_1D.csv data </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0C0AFEB-BA6B-4E64-0D8E-7A3B70ECA879}"/>
              </a:ext>
            </a:extLst>
          </p:cNvPr>
          <p:cNvSpPr txBox="1"/>
          <p:nvPr/>
        </p:nvSpPr>
        <p:spPr>
          <a:xfrm>
            <a:off x="10840925" y="6417744"/>
            <a:ext cx="2769805" cy="1200329"/>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all </a:t>
            </a:r>
          </a:p>
          <a:p>
            <a:r>
              <a:rPr lang="en-US" sz="1800" dirty="0">
                <a:solidFill>
                  <a:srgbClr val="FFFF00"/>
                </a:solidFill>
                <a:latin typeface="Times New Roman" panose="02020603050405020304" pitchFamily="18" charset="0"/>
                <a:cs typeface="Times New Roman" panose="02020603050405020304" pitchFamily="18" charset="0"/>
              </a:rPr>
              <a:t>Combined</a:t>
            </a:r>
          </a:p>
          <a:p>
            <a:r>
              <a:rPr lang="en-US" sz="1800" dirty="0">
                <a:solidFill>
                  <a:srgbClr val="FFFF00"/>
                </a:solidFill>
                <a:latin typeface="Times New Roman" panose="02020603050405020304" pitchFamily="18" charset="0"/>
                <a:cs typeface="Times New Roman" panose="02020603050405020304" pitchFamily="18" charset="0"/>
              </a:rPr>
              <a:t>scaler_1D.csv </a:t>
            </a:r>
          </a:p>
          <a:p>
            <a:r>
              <a:rPr lang="en-US" sz="1800" dirty="0">
                <a:solidFill>
                  <a:srgbClr val="FFFF00"/>
                </a:solidFill>
                <a:latin typeface="Times New Roman" panose="02020603050405020304" pitchFamily="18" charset="0"/>
                <a:cs typeface="Times New Roman" panose="02020603050405020304" pitchFamily="18" charset="0"/>
              </a:rPr>
              <a:t>data stored in single csv file</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DD23BE9-599B-23B4-A312-A0EC4B041C45}"/>
              </a:ext>
            </a:extLst>
          </p:cNvPr>
          <p:cNvSpPr txBox="1"/>
          <p:nvPr/>
        </p:nvSpPr>
        <p:spPr>
          <a:xfrm>
            <a:off x="1448276" y="6599366"/>
            <a:ext cx="2151323"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Extract the contour (2D) signal</a:t>
            </a:r>
          </a:p>
        </p:txBody>
      </p:sp>
    </p:spTree>
    <p:extLst>
      <p:ext uri="{BB962C8B-B14F-4D97-AF65-F5344CB8AC3E}">
        <p14:creationId xmlns:p14="http://schemas.microsoft.com/office/powerpoint/2010/main" val="1001857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4" name="Text 1"/>
          <p:cNvSpPr/>
          <p:nvPr/>
        </p:nvSpPr>
        <p:spPr>
          <a:xfrm>
            <a:off x="1799157" y="246052"/>
            <a:ext cx="9311164" cy="694373"/>
          </a:xfrm>
          <a:prstGeom prst="rect">
            <a:avLst/>
          </a:prstGeom>
          <a:noFill/>
          <a:ln/>
        </p:spPr>
        <p:txBody>
          <a:bodyPr wrap="none" rtlCol="0" anchor="t"/>
          <a:lstStyle/>
          <a:p>
            <a:r>
              <a:rPr lang="en-US" sz="4400" dirty="0">
                <a:solidFill>
                  <a:srgbClr val="FFFF00"/>
                </a:solidFill>
                <a:latin typeface="Times New Roman" panose="02020603050405020304" pitchFamily="18" charset="0"/>
                <a:cs typeface="Times New Roman" panose="02020603050405020304" pitchFamily="18" charset="0"/>
              </a:rPr>
              <a:t>ML Model</a:t>
            </a:r>
          </a:p>
        </p:txBody>
      </p:sp>
      <p:pic>
        <p:nvPicPr>
          <p:cNvPr id="5" name="Image 1" descr="preencoded.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Lst>
          </a:blip>
          <a:stretch>
            <a:fillRect/>
          </a:stretch>
        </p:blipFill>
        <p:spPr>
          <a:xfrm>
            <a:off x="1389723" y="2010130"/>
            <a:ext cx="3518059" cy="694374"/>
          </a:xfrm>
          <a:prstGeom prst="rect">
            <a:avLst/>
          </a:prstGeom>
        </p:spPr>
      </p:pic>
      <p:sp>
        <p:nvSpPr>
          <p:cNvPr id="6" name="Text 2"/>
          <p:cNvSpPr/>
          <p:nvPr/>
        </p:nvSpPr>
        <p:spPr>
          <a:xfrm>
            <a:off x="1389723" y="2927741"/>
            <a:ext cx="2777490" cy="480417"/>
          </a:xfrm>
          <a:prstGeom prst="rect">
            <a:avLst/>
          </a:prstGeom>
          <a:noFill/>
          <a:ln/>
        </p:spPr>
        <p:txBody>
          <a:bodyPr wrap="none" rtlCol="0" anchor="t"/>
          <a:lstStyle/>
          <a:p>
            <a:r>
              <a:rPr lang="en-IN" sz="2400" b="1" dirty="0">
                <a:solidFill>
                  <a:schemeClr val="accent2">
                    <a:lumMod val="20000"/>
                    <a:lumOff val="80000"/>
                  </a:schemeClr>
                </a:solidFill>
                <a:latin typeface="Times New Roman" panose="02020603050405020304" pitchFamily="18" charset="0"/>
                <a:cs typeface="Times New Roman" panose="02020603050405020304" pitchFamily="18" charset="0"/>
              </a:rPr>
              <a:t>ML Algorithms tested</a:t>
            </a:r>
          </a:p>
        </p:txBody>
      </p:sp>
      <p:sp>
        <p:nvSpPr>
          <p:cNvPr id="7" name="Text 3"/>
          <p:cNvSpPr/>
          <p:nvPr/>
        </p:nvSpPr>
        <p:spPr>
          <a:xfrm>
            <a:off x="1473928" y="3822220"/>
            <a:ext cx="3073718" cy="2132409"/>
          </a:xfrm>
          <a:prstGeom prst="rect">
            <a:avLst/>
          </a:prstGeom>
          <a:noFill/>
          <a:ln/>
        </p:spPr>
        <p:txBody>
          <a:bodyPr wrap="square" rtlCol="0" anchor="t"/>
          <a:lstStyle/>
          <a:p>
            <a:r>
              <a:rPr lang="en-US" sz="2000" b="1" dirty="0">
                <a:solidFill>
                  <a:schemeClr val="bg1"/>
                </a:solidFill>
                <a:latin typeface="Times New Roman" panose="02020603050405020304" pitchFamily="18" charset="0"/>
                <a:cs typeface="Times New Roman" panose="02020603050405020304" pitchFamily="18" charset="0"/>
              </a:rPr>
              <a:t>PCA</a:t>
            </a:r>
          </a:p>
          <a:p>
            <a:r>
              <a:rPr lang="en-US" sz="2000" b="1" dirty="0" err="1">
                <a:solidFill>
                  <a:schemeClr val="bg1"/>
                </a:solidFill>
                <a:latin typeface="Times New Roman" panose="02020603050405020304" pitchFamily="18" charset="0"/>
                <a:cs typeface="Times New Roman" panose="02020603050405020304" pitchFamily="18" charset="0"/>
              </a:rPr>
              <a:t>Knn</a:t>
            </a:r>
            <a:endParaRPr lang="en-US" sz="2000" b="1"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Logistic Regression</a:t>
            </a:r>
          </a:p>
          <a:p>
            <a:r>
              <a:rPr lang="en-US" sz="2000" b="1" dirty="0">
                <a:solidFill>
                  <a:schemeClr val="bg1"/>
                </a:solidFill>
                <a:latin typeface="Times New Roman" panose="02020603050405020304" pitchFamily="18" charset="0"/>
                <a:cs typeface="Times New Roman" panose="02020603050405020304" pitchFamily="18" charset="0"/>
              </a:rPr>
              <a:t>SVM</a:t>
            </a:r>
          </a:p>
          <a:p>
            <a:r>
              <a:rPr lang="en-US" sz="2000" b="1" dirty="0" err="1">
                <a:solidFill>
                  <a:schemeClr val="bg1"/>
                </a:solidFill>
                <a:latin typeface="Times New Roman" panose="02020603050405020304" pitchFamily="18" charset="0"/>
                <a:cs typeface="Times New Roman" panose="02020603050405020304" pitchFamily="18" charset="0"/>
              </a:rPr>
              <a:t>XGBoost</a:t>
            </a:r>
            <a:endParaRPr lang="en-US" sz="2000" b="1"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Ensemble</a:t>
            </a:r>
            <a:endParaRPr lang="en-IN" sz="2000" b="1" dirty="0">
              <a:solidFill>
                <a:schemeClr val="bg1"/>
              </a:solidFill>
              <a:latin typeface="Times New Roman" panose="02020603050405020304" pitchFamily="18" charset="0"/>
              <a:cs typeface="Times New Roman" panose="02020603050405020304" pitchFamily="18" charset="0"/>
            </a:endParaRPr>
          </a:p>
          <a:p>
            <a:pPr marL="0" indent="0" algn="l">
              <a:lnSpc>
                <a:spcPts val="2799"/>
              </a:lnSpc>
              <a:buNone/>
            </a:pPr>
            <a:endParaRPr lang="en-US" sz="1750" b="1" dirty="0">
              <a:solidFill>
                <a:schemeClr val="bg1"/>
              </a:solidFill>
            </a:endParaRPr>
          </a:p>
        </p:txBody>
      </p:sp>
      <p:pic>
        <p:nvPicPr>
          <p:cNvPr id="8" name="Image 2" descr="preencoded.png"/>
          <p:cNvPicPr>
            <a:picLocks noChangeAspect="1"/>
          </p:cNvPicPr>
          <p:nvPr/>
        </p:nvPicPr>
        <p:blipFill>
          <a:blip r:embed="rId6">
            <a:duotone>
              <a:schemeClr val="accent2">
                <a:shade val="45000"/>
                <a:satMod val="135000"/>
              </a:schemeClr>
              <a:prstClr val="white"/>
            </a:duotone>
          </a:blip>
          <a:stretch>
            <a:fillRect/>
          </a:stretch>
        </p:blipFill>
        <p:spPr>
          <a:xfrm>
            <a:off x="5184936" y="2017215"/>
            <a:ext cx="3518178" cy="710803"/>
          </a:xfrm>
          <a:prstGeom prst="rect">
            <a:avLst/>
          </a:prstGeom>
        </p:spPr>
      </p:pic>
      <p:sp>
        <p:nvSpPr>
          <p:cNvPr id="9" name="Text 4"/>
          <p:cNvSpPr/>
          <p:nvPr/>
        </p:nvSpPr>
        <p:spPr>
          <a:xfrm>
            <a:off x="5065178" y="2901100"/>
            <a:ext cx="3934496" cy="856635"/>
          </a:xfrm>
          <a:prstGeom prst="rect">
            <a:avLst/>
          </a:prstGeom>
          <a:noFill/>
          <a:ln/>
        </p:spPr>
        <p:txBody>
          <a:bodyPr wrap="none" rtlCol="0" anchor="t"/>
          <a:lstStyle/>
          <a:p>
            <a:pPr marL="0" indent="0" algn="l">
              <a:lnSpc>
                <a:spcPts val="2734"/>
              </a:lnSpc>
              <a:buNone/>
            </a:pPr>
            <a:r>
              <a:rPr lang="en-IN" sz="2400" dirty="0" err="1">
                <a:solidFill>
                  <a:srgbClr val="FFC000"/>
                </a:solidFill>
              </a:rPr>
              <a:t>GridSearchCv</a:t>
            </a:r>
            <a:r>
              <a:rPr lang="en-IN" sz="2400" dirty="0"/>
              <a:t> </a:t>
            </a:r>
            <a:r>
              <a:rPr lang="en-IN" sz="2400" dirty="0">
                <a:solidFill>
                  <a:srgbClr val="FFC000"/>
                </a:solidFill>
              </a:rPr>
              <a:t>for </a:t>
            </a:r>
          </a:p>
          <a:p>
            <a:pPr marL="0" indent="0" algn="l">
              <a:lnSpc>
                <a:spcPts val="2734"/>
              </a:lnSpc>
              <a:buNone/>
            </a:pPr>
            <a:r>
              <a:rPr lang="en-IN" sz="2400" dirty="0" err="1">
                <a:solidFill>
                  <a:srgbClr val="FFC000"/>
                </a:solidFill>
              </a:rPr>
              <a:t>Hyperparamter</a:t>
            </a:r>
            <a:r>
              <a:rPr lang="en-IN" sz="2400" dirty="0">
                <a:solidFill>
                  <a:srgbClr val="FFC000"/>
                </a:solidFill>
              </a:rPr>
              <a:t> Tuning</a:t>
            </a:r>
            <a:endParaRPr lang="en-US" sz="2187" b="1" dirty="0">
              <a:solidFill>
                <a:srgbClr val="FFC0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11" name="Image 3" descr="preencoded.png"/>
          <p:cNvPicPr>
            <a:picLocks noChangeAspect="1"/>
          </p:cNvPicPr>
          <p:nvPr/>
        </p:nvPicPr>
        <p:blipFill>
          <a:blip r:embed="rId7">
            <a:duotone>
              <a:schemeClr val="accent6">
                <a:shade val="45000"/>
                <a:satMod val="135000"/>
              </a:schemeClr>
              <a:prstClr val="white"/>
            </a:duotone>
          </a:blip>
          <a:stretch>
            <a:fillRect/>
          </a:stretch>
        </p:blipFill>
        <p:spPr>
          <a:xfrm>
            <a:off x="9074229" y="2001916"/>
            <a:ext cx="3518178" cy="710804"/>
          </a:xfrm>
          <a:prstGeom prst="rect">
            <a:avLst/>
          </a:prstGeom>
        </p:spPr>
      </p:pic>
      <p:sp>
        <p:nvSpPr>
          <p:cNvPr id="12" name="Text 6"/>
          <p:cNvSpPr/>
          <p:nvPr/>
        </p:nvSpPr>
        <p:spPr>
          <a:xfrm>
            <a:off x="9750024" y="2934976"/>
            <a:ext cx="4451797" cy="694373"/>
          </a:xfrm>
          <a:prstGeom prst="rect">
            <a:avLst/>
          </a:prstGeom>
          <a:noFill/>
          <a:ln/>
        </p:spPr>
        <p:txBody>
          <a:bodyPr wrap="square" rtlCol="0" anchor="t"/>
          <a:lstStyle/>
          <a:p>
            <a:r>
              <a:rPr lang="en-US" sz="2400" dirty="0">
                <a:solidFill>
                  <a:srgbClr val="00B050"/>
                </a:solidFill>
              </a:rPr>
              <a:t>Ensemble of stacking multiple models using voting classifier</a:t>
            </a:r>
            <a:endParaRPr lang="en-IN" sz="1800" dirty="0">
              <a:solidFill>
                <a:srgbClr val="00B050"/>
              </a:solidFill>
            </a:endParaRPr>
          </a:p>
        </p:txBody>
      </p:sp>
      <p:sp>
        <p:nvSpPr>
          <p:cNvPr id="13" name="TextBox 12">
            <a:extLst>
              <a:ext uri="{FF2B5EF4-FFF2-40B4-BE49-F238E27FC236}">
                <a16:creationId xmlns:a16="http://schemas.microsoft.com/office/drawing/2014/main" id="{924A09F5-4202-6CF2-485D-4229A164A44B}"/>
              </a:ext>
            </a:extLst>
          </p:cNvPr>
          <p:cNvSpPr txBox="1"/>
          <p:nvPr/>
        </p:nvSpPr>
        <p:spPr>
          <a:xfrm>
            <a:off x="2101756" y="1078462"/>
            <a:ext cx="10590662" cy="707886"/>
          </a:xfrm>
          <a:prstGeom prst="rect">
            <a:avLst/>
          </a:prstGeom>
          <a:noFill/>
        </p:spPr>
        <p:txBody>
          <a:bodyPr wrap="square" rtlCol="0">
            <a:spAutoFit/>
          </a:bodyPr>
          <a:lstStyle/>
          <a:p>
            <a:r>
              <a:rPr lang="en-US" sz="2000" dirty="0">
                <a:solidFill>
                  <a:schemeClr val="bg1">
                    <a:lumMod val="85000"/>
                  </a:schemeClr>
                </a:solidFill>
              </a:rPr>
              <a:t>We tested various algorithms and then utilized the ensemble technique to stack algorithms to enhance performance because it was a classification problem.</a:t>
            </a:r>
            <a:endParaRPr lang="en-IN" sz="2000" dirty="0">
              <a:solidFill>
                <a:schemeClr val="bg1">
                  <a:lumMod val="85000"/>
                </a:schemeClr>
              </a:solidFill>
            </a:endParaRPr>
          </a:p>
        </p:txBody>
      </p:sp>
      <p:pic>
        <p:nvPicPr>
          <p:cNvPr id="14" name="Picture 13">
            <a:extLst>
              <a:ext uri="{FF2B5EF4-FFF2-40B4-BE49-F238E27FC236}">
                <a16:creationId xmlns:a16="http://schemas.microsoft.com/office/drawing/2014/main" id="{314DA395-D2B8-99C0-0D4E-1B4017027423}"/>
              </a:ext>
            </a:extLst>
          </p:cNvPr>
          <p:cNvPicPr>
            <a:picLocks noChangeAspect="1"/>
          </p:cNvPicPr>
          <p:nvPr/>
        </p:nvPicPr>
        <p:blipFill>
          <a:blip r:embed="rId8"/>
          <a:stretch>
            <a:fillRect/>
          </a:stretch>
        </p:blipFill>
        <p:spPr>
          <a:xfrm>
            <a:off x="4266462" y="3887388"/>
            <a:ext cx="5360495" cy="3996315"/>
          </a:xfrm>
          <a:prstGeom prst="rect">
            <a:avLst/>
          </a:prstGeom>
        </p:spPr>
      </p:pic>
      <p:pic>
        <p:nvPicPr>
          <p:cNvPr id="16" name="Picture 15">
            <a:extLst>
              <a:ext uri="{FF2B5EF4-FFF2-40B4-BE49-F238E27FC236}">
                <a16:creationId xmlns:a16="http://schemas.microsoft.com/office/drawing/2014/main" id="{0CF4B80A-A365-E653-B5D9-27FC6C2C94B7}"/>
              </a:ext>
            </a:extLst>
          </p:cNvPr>
          <p:cNvPicPr>
            <a:picLocks noChangeAspect="1"/>
          </p:cNvPicPr>
          <p:nvPr/>
        </p:nvPicPr>
        <p:blipFill>
          <a:blip r:embed="rId9"/>
          <a:stretch>
            <a:fillRect/>
          </a:stretch>
        </p:blipFill>
        <p:spPr>
          <a:xfrm>
            <a:off x="9968248" y="3724874"/>
            <a:ext cx="4150059" cy="4321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400" dirty="0" err="1">
                <a:solidFill>
                  <a:srgbClr val="FFFF00"/>
                </a:solidFill>
                <a:latin typeface="Times New Roman" panose="02020603050405020304" pitchFamily="18" charset="0"/>
                <a:cs typeface="Times New Roman" panose="02020603050405020304" pitchFamily="18" charset="0"/>
              </a:rPr>
              <a:t>Streamlit</a:t>
            </a:r>
            <a:r>
              <a:rPr lang="en-US" sz="4400" dirty="0">
                <a:solidFill>
                  <a:srgbClr val="FFFF00"/>
                </a:solidFill>
                <a:latin typeface="Times New Roman" panose="02020603050405020304" pitchFamily="18" charset="0"/>
                <a:cs typeface="Times New Roman" panose="02020603050405020304" pitchFamily="18" charset="0"/>
              </a:rPr>
              <a:t> Output</a:t>
            </a:r>
          </a:p>
        </p:txBody>
      </p:sp>
      <p:sp>
        <p:nvSpPr>
          <p:cNvPr id="9" name="Text 4"/>
          <p:cNvSpPr/>
          <p:nvPr/>
        </p:nvSpPr>
        <p:spPr>
          <a:xfrm>
            <a:off x="2215166" y="1799836"/>
            <a:ext cx="2452562" cy="347186"/>
          </a:xfrm>
          <a:prstGeom prst="rect">
            <a:avLst/>
          </a:prstGeom>
          <a:noFill/>
          <a:ln/>
        </p:spPr>
        <p:txBody>
          <a:bodyPr wrap="none" rtlCol="0" anchor="t"/>
          <a:lstStyle/>
          <a:p>
            <a:r>
              <a:rPr lang="en-US" sz="2400" dirty="0">
                <a:solidFill>
                  <a:srgbClr val="FFFF00"/>
                </a:solidFill>
              </a:rPr>
              <a:t>IP Address generated</a:t>
            </a:r>
            <a:endParaRPr lang="en-IN" sz="2400"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643943" y="1717834"/>
            <a:ext cx="4451797" cy="694373"/>
          </a:xfrm>
          <a:prstGeom prst="rect">
            <a:avLst/>
          </a:prstGeom>
          <a:noFill/>
          <a:ln/>
        </p:spPr>
        <p:txBody>
          <a:bodyPr wrap="square" rtlCol="0" anchor="t"/>
          <a:lstStyle/>
          <a:p>
            <a:r>
              <a:rPr lang="en-US" sz="2400" dirty="0">
                <a:solidFill>
                  <a:srgbClr val="FFFF00"/>
                </a:solidFill>
              </a:rPr>
              <a:t>Website (</a:t>
            </a:r>
            <a:r>
              <a:rPr lang="en-US" sz="2400" dirty="0" err="1">
                <a:solidFill>
                  <a:srgbClr val="FFFF00"/>
                </a:solidFill>
              </a:rPr>
              <a:t>Localtunnel</a:t>
            </a:r>
            <a:r>
              <a:rPr lang="en-US" sz="2400" dirty="0">
                <a:solidFill>
                  <a:srgbClr val="FFFF00"/>
                </a:solidFill>
              </a:rPr>
              <a:t>)</a:t>
            </a:r>
            <a:endParaRPr lang="en-IN" sz="2400"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13" name="Picture 12">
            <a:extLst>
              <a:ext uri="{FF2B5EF4-FFF2-40B4-BE49-F238E27FC236}">
                <a16:creationId xmlns:a16="http://schemas.microsoft.com/office/drawing/2014/main" id="{F9D2122F-2E1C-42CF-321E-4F68EA73B9CB}"/>
              </a:ext>
            </a:extLst>
          </p:cNvPr>
          <p:cNvPicPr>
            <a:picLocks noChangeAspect="1"/>
          </p:cNvPicPr>
          <p:nvPr/>
        </p:nvPicPr>
        <p:blipFill>
          <a:blip r:embed="rId4"/>
          <a:stretch>
            <a:fillRect/>
          </a:stretch>
        </p:blipFill>
        <p:spPr>
          <a:xfrm>
            <a:off x="985234" y="2567161"/>
            <a:ext cx="5847008" cy="4194247"/>
          </a:xfrm>
          <a:prstGeom prst="rect">
            <a:avLst/>
          </a:prstGeom>
        </p:spPr>
      </p:pic>
      <p:pic>
        <p:nvPicPr>
          <p:cNvPr id="15" name="Picture 14">
            <a:extLst>
              <a:ext uri="{FF2B5EF4-FFF2-40B4-BE49-F238E27FC236}">
                <a16:creationId xmlns:a16="http://schemas.microsoft.com/office/drawing/2014/main" id="{111A6689-22C4-EEFA-A535-6D4274B9988A}"/>
              </a:ext>
            </a:extLst>
          </p:cNvPr>
          <p:cNvPicPr>
            <a:picLocks noChangeAspect="1"/>
          </p:cNvPicPr>
          <p:nvPr/>
        </p:nvPicPr>
        <p:blipFill>
          <a:blip r:embed="rId5"/>
          <a:stretch>
            <a:fillRect/>
          </a:stretch>
        </p:blipFill>
        <p:spPr>
          <a:xfrm>
            <a:off x="7387436" y="2639616"/>
            <a:ext cx="6025910" cy="4095773"/>
          </a:xfrm>
          <a:prstGeom prst="rect">
            <a:avLst/>
          </a:prstGeom>
        </p:spPr>
      </p:pic>
    </p:spTree>
    <p:extLst>
      <p:ext uri="{BB962C8B-B14F-4D97-AF65-F5344CB8AC3E}">
        <p14:creationId xmlns:p14="http://schemas.microsoft.com/office/powerpoint/2010/main" val="1900788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000" dirty="0">
                <a:solidFill>
                  <a:srgbClr val="FFFF00"/>
                </a:solidFill>
              </a:rPr>
              <a:t>Final Predicted Results</a:t>
            </a:r>
            <a:endParaRPr lang="en-US" sz="4000" dirty="0">
              <a:solidFill>
                <a:srgbClr val="FFFF00"/>
              </a:solidFill>
              <a:latin typeface="Times New Roman" panose="02020603050405020304" pitchFamily="18" charset="0"/>
              <a:cs typeface="Times New Roman" panose="02020603050405020304" pitchFamily="18" charset="0"/>
            </a:endParaRPr>
          </a:p>
        </p:txBody>
      </p:sp>
      <p:sp>
        <p:nvSpPr>
          <p:cNvPr id="9" name="Text 4"/>
          <p:cNvSpPr/>
          <p:nvPr/>
        </p:nvSpPr>
        <p:spPr>
          <a:xfrm>
            <a:off x="1371600" y="1799835"/>
            <a:ext cx="3296128" cy="612371"/>
          </a:xfrm>
          <a:prstGeom prst="rect">
            <a:avLst/>
          </a:prstGeom>
          <a:noFill/>
          <a:ln/>
        </p:spPr>
        <p:txBody>
          <a:bodyPr wrap="none" rtlCol="0" anchor="t"/>
          <a:lstStyle/>
          <a:p>
            <a:r>
              <a:rPr lang="en-US" sz="2400" b="1" dirty="0">
                <a:solidFill>
                  <a:srgbClr val="FFFF00"/>
                </a:solidFill>
              </a:rPr>
              <a:t>Sign Up Page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717834"/>
            <a:ext cx="4181672" cy="694373"/>
          </a:xfrm>
          <a:prstGeom prst="rect">
            <a:avLst/>
          </a:prstGeom>
          <a:noFill/>
          <a:ln/>
        </p:spPr>
        <p:txBody>
          <a:bodyPr wrap="square" rtlCol="0" anchor="t"/>
          <a:lstStyle/>
          <a:p>
            <a:r>
              <a:rPr lang="en-US" sz="2400" b="1" dirty="0">
                <a:solidFill>
                  <a:srgbClr val="FFFF00"/>
                </a:solidFill>
              </a:rPr>
              <a:t>Login Page</a:t>
            </a:r>
            <a:endParaRPr lang="en-IN" sz="2400" b="1" dirty="0">
              <a:solidFill>
                <a:srgbClr val="FFFF00"/>
              </a:solidFill>
            </a:endParaRPr>
          </a:p>
        </p:txBody>
      </p:sp>
      <p:sp>
        <p:nvSpPr>
          <p:cNvPr id="14" name="Text 8"/>
          <p:cNvSpPr/>
          <p:nvPr/>
        </p:nvSpPr>
        <p:spPr>
          <a:xfrm>
            <a:off x="2188118" y="7160471"/>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8" name="Picture 7">
            <a:extLst>
              <a:ext uri="{FF2B5EF4-FFF2-40B4-BE49-F238E27FC236}">
                <a16:creationId xmlns:a16="http://schemas.microsoft.com/office/drawing/2014/main" id="{9D1EF241-9FDE-DAB2-E8B9-B4EF694D0CED}"/>
              </a:ext>
            </a:extLst>
          </p:cNvPr>
          <p:cNvPicPr>
            <a:picLocks noChangeAspect="1"/>
          </p:cNvPicPr>
          <p:nvPr/>
        </p:nvPicPr>
        <p:blipFill>
          <a:blip r:embed="rId4"/>
          <a:stretch>
            <a:fillRect/>
          </a:stretch>
        </p:blipFill>
        <p:spPr>
          <a:xfrm>
            <a:off x="626662" y="2412207"/>
            <a:ext cx="6449701" cy="4520855"/>
          </a:xfrm>
          <a:prstGeom prst="rect">
            <a:avLst/>
          </a:prstGeom>
        </p:spPr>
      </p:pic>
      <p:pic>
        <p:nvPicPr>
          <p:cNvPr id="13" name="Picture 12">
            <a:extLst>
              <a:ext uri="{FF2B5EF4-FFF2-40B4-BE49-F238E27FC236}">
                <a16:creationId xmlns:a16="http://schemas.microsoft.com/office/drawing/2014/main" id="{AD3E9ECC-BE93-B794-8E39-5CC14D7E0656}"/>
              </a:ext>
            </a:extLst>
          </p:cNvPr>
          <p:cNvPicPr>
            <a:picLocks noChangeAspect="1"/>
          </p:cNvPicPr>
          <p:nvPr/>
        </p:nvPicPr>
        <p:blipFill>
          <a:blip r:embed="rId5"/>
          <a:stretch>
            <a:fillRect/>
          </a:stretch>
        </p:blipFill>
        <p:spPr>
          <a:xfrm>
            <a:off x="7410733" y="2412206"/>
            <a:ext cx="6592885" cy="4568623"/>
          </a:xfrm>
          <a:prstGeom prst="rect">
            <a:avLst/>
          </a:prstGeom>
        </p:spPr>
      </p:pic>
    </p:spTree>
    <p:extLst>
      <p:ext uri="{BB962C8B-B14F-4D97-AF65-F5344CB8AC3E}">
        <p14:creationId xmlns:p14="http://schemas.microsoft.com/office/powerpoint/2010/main" val="15007297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9" name="Text 4"/>
          <p:cNvSpPr/>
          <p:nvPr/>
        </p:nvSpPr>
        <p:spPr>
          <a:xfrm>
            <a:off x="1371599" y="1322390"/>
            <a:ext cx="4282225" cy="612371"/>
          </a:xfrm>
          <a:prstGeom prst="rect">
            <a:avLst/>
          </a:prstGeom>
          <a:noFill/>
          <a:ln/>
        </p:spPr>
        <p:txBody>
          <a:bodyPr wrap="none" rtlCol="0" anchor="t"/>
          <a:lstStyle/>
          <a:p>
            <a:r>
              <a:rPr lang="en-US" sz="2400" b="1" dirty="0">
                <a:solidFill>
                  <a:srgbClr val="FFFF00"/>
                </a:solidFill>
              </a:rPr>
              <a:t>Choose ECG Image for prediction</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240388"/>
            <a:ext cx="4181672" cy="694373"/>
          </a:xfrm>
          <a:prstGeom prst="rect">
            <a:avLst/>
          </a:prstGeom>
          <a:noFill/>
          <a:ln/>
        </p:spPr>
        <p:txBody>
          <a:bodyPr wrap="square" rtlCol="0" anchor="t"/>
          <a:lstStyle/>
          <a:p>
            <a:r>
              <a:rPr lang="en-US" sz="2400" b="1" dirty="0">
                <a:solidFill>
                  <a:srgbClr val="FFFF00"/>
                </a:solidFill>
              </a:rPr>
              <a:t>Browse the ECG file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71AB6B8D-B1E3-3994-4BDC-71F691A54A2D}"/>
              </a:ext>
            </a:extLst>
          </p:cNvPr>
          <p:cNvPicPr>
            <a:picLocks noChangeAspect="1"/>
          </p:cNvPicPr>
          <p:nvPr/>
        </p:nvPicPr>
        <p:blipFill>
          <a:blip r:embed="rId4"/>
          <a:stretch>
            <a:fillRect/>
          </a:stretch>
        </p:blipFill>
        <p:spPr>
          <a:xfrm>
            <a:off x="1106838" y="1835240"/>
            <a:ext cx="6208362" cy="4998233"/>
          </a:xfrm>
          <a:prstGeom prst="rect">
            <a:avLst/>
          </a:prstGeom>
        </p:spPr>
      </p:pic>
      <p:pic>
        <p:nvPicPr>
          <p:cNvPr id="8" name="Picture 7">
            <a:extLst>
              <a:ext uri="{FF2B5EF4-FFF2-40B4-BE49-F238E27FC236}">
                <a16:creationId xmlns:a16="http://schemas.microsoft.com/office/drawing/2014/main" id="{E9CD0977-A7E1-8D3E-8DBD-41B2E512B399}"/>
              </a:ext>
            </a:extLst>
          </p:cNvPr>
          <p:cNvPicPr>
            <a:picLocks noChangeAspect="1"/>
          </p:cNvPicPr>
          <p:nvPr/>
        </p:nvPicPr>
        <p:blipFill>
          <a:blip r:embed="rId5"/>
          <a:stretch>
            <a:fillRect/>
          </a:stretch>
        </p:blipFill>
        <p:spPr>
          <a:xfrm>
            <a:off x="7914068" y="1835240"/>
            <a:ext cx="5892084" cy="4913290"/>
          </a:xfrm>
          <a:prstGeom prst="rect">
            <a:avLst/>
          </a:prstGeom>
        </p:spPr>
      </p:pic>
    </p:spTree>
    <p:extLst>
      <p:ext uri="{BB962C8B-B14F-4D97-AF65-F5344CB8AC3E}">
        <p14:creationId xmlns:p14="http://schemas.microsoft.com/office/powerpoint/2010/main" val="860983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7893"/>
            <a:ext cx="14630400" cy="8229600"/>
          </a:xfrm>
          <a:prstGeom prst="rect">
            <a:avLst/>
          </a:prstGeom>
          <a:solidFill>
            <a:srgbClr val="0D0A2C">
              <a:alpha val="75000"/>
            </a:srgbClr>
          </a:solidFill>
          <a:ln/>
        </p:spPr>
      </p:sp>
      <p:sp>
        <p:nvSpPr>
          <p:cNvPr id="5" name="Text 1"/>
          <p:cNvSpPr/>
          <p:nvPr/>
        </p:nvSpPr>
        <p:spPr>
          <a:xfrm>
            <a:off x="724011" y="723914"/>
            <a:ext cx="7477601" cy="444341"/>
          </a:xfrm>
          <a:prstGeom prst="rect">
            <a:avLst/>
          </a:prstGeom>
          <a:noFill/>
          <a:ln/>
        </p:spPr>
        <p:txBody>
          <a:bodyPr wrap="none" rtlCol="0" anchor="t"/>
          <a:lstStyle/>
          <a:p>
            <a:pPr marL="0" indent="0">
              <a:lnSpc>
                <a:spcPts val="3499"/>
              </a:lnSpc>
              <a:buNone/>
            </a:pPr>
            <a:r>
              <a:rPr lang="en-US" sz="3200" b="1" dirty="0">
                <a:solidFill>
                  <a:srgbClr val="FFFF00"/>
                </a:solidFill>
                <a:latin typeface="Heebo" pitchFamily="34" charset="0"/>
                <a:ea typeface="Heebo" pitchFamily="34" charset="-122"/>
                <a:cs typeface="Heebo" pitchFamily="34" charset="-120"/>
              </a:rPr>
              <a:t>Introduction</a:t>
            </a:r>
            <a:endParaRPr lang="en-US" sz="3200" b="1" dirty="0">
              <a:solidFill>
                <a:srgbClr val="FFFF00"/>
              </a:solidFill>
            </a:endParaRPr>
          </a:p>
        </p:txBody>
      </p:sp>
      <p:sp>
        <p:nvSpPr>
          <p:cNvPr id="6" name="Text 2"/>
          <p:cNvSpPr/>
          <p:nvPr/>
        </p:nvSpPr>
        <p:spPr>
          <a:xfrm>
            <a:off x="833199" y="1949053"/>
            <a:ext cx="7477601" cy="3554016"/>
          </a:xfrm>
          <a:prstGeom prst="rect">
            <a:avLst/>
          </a:prstGeom>
          <a:noFill/>
          <a:ln/>
        </p:spPr>
        <p:txBody>
          <a:bodyPr wrap="square" rtlCol="0" anchor="t"/>
          <a:lstStyle/>
          <a:p>
            <a:pPr marL="0" indent="0" algn="just">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According to statistics by the World Health Organization (WHO), each year 17.9 million deaths occur worldwide, all as a result of cardiovascular diseases. Being a major concern requiring urgent attention, numerous methods and research have been carried out in order to establish the most favorable approaches in this very crucial area of medicine most of these cardiovascular related diseases can however be controlled through earlier detection as well as risk evaluation and prediction. The data obtained his then used to derive more knowledge in the field as well as improvise different and innovative approaches necessary for the improvement of health services provided</a:t>
            </a:r>
            <a:r>
              <a:rPr lang="en-US" b="1"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5752981"/>
            <a:ext cx="7477601" cy="1421606"/>
          </a:xfrm>
          <a:prstGeom prst="rect">
            <a:avLst/>
          </a:prstGeom>
          <a:noFill/>
          <a:ln/>
        </p:spPr>
        <p:txBody>
          <a:bodyPr wrap="square" rtlCol="0" anchor="t"/>
          <a:lstStyle/>
          <a:p>
            <a:pPr marL="0" indent="0" algn="just">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(CVD) is a broad term that encompasses a range of conditions affecting the heart and blood vessels. Understanding the fundamentals of CVD is crucial for early detection and effective management.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0DE0EE6-AD96-8CDE-7388-2A7BF57423AC}"/>
              </a:ext>
            </a:extLst>
          </p:cNvPr>
          <p:cNvPicPr>
            <a:picLocks noChangeAspect="1"/>
          </p:cNvPicPr>
          <p:nvPr/>
        </p:nvPicPr>
        <p:blipFill>
          <a:blip r:embed="rId4"/>
          <a:stretch>
            <a:fillRect/>
          </a:stretch>
        </p:blipFill>
        <p:spPr>
          <a:xfrm>
            <a:off x="8721924" y="0"/>
            <a:ext cx="5908476" cy="8229600"/>
          </a:xfrm>
          <a:prstGeom prst="rect">
            <a:avLst/>
          </a:prstGeom>
        </p:spPr>
      </p:pic>
      <p:pic>
        <p:nvPicPr>
          <p:cNvPr id="4" name="Picture 3">
            <a:extLst>
              <a:ext uri="{FF2B5EF4-FFF2-40B4-BE49-F238E27FC236}">
                <a16:creationId xmlns:a16="http://schemas.microsoft.com/office/drawing/2014/main" id="{09CB6041-BD37-E4DF-8D75-5CB1D03A53FA}"/>
              </a:ext>
            </a:extLst>
          </p:cNvPr>
          <p:cNvPicPr>
            <a:picLocks noChangeAspect="1"/>
          </p:cNvPicPr>
          <p:nvPr/>
        </p:nvPicPr>
        <p:blipFill>
          <a:blip r:embed="rId5"/>
          <a:stretch>
            <a:fillRect/>
          </a:stretch>
        </p:blipFill>
        <p:spPr>
          <a:xfrm>
            <a:off x="675239" y="1949053"/>
            <a:ext cx="48772" cy="5334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Gray Scale Image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Dividing Leads (1-13)</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4" name="Picture 3">
            <a:extLst>
              <a:ext uri="{FF2B5EF4-FFF2-40B4-BE49-F238E27FC236}">
                <a16:creationId xmlns:a16="http://schemas.microsoft.com/office/drawing/2014/main" id="{353C7B54-A094-0038-7E77-F1CC68CBD175}"/>
              </a:ext>
            </a:extLst>
          </p:cNvPr>
          <p:cNvPicPr>
            <a:picLocks noChangeAspect="1"/>
          </p:cNvPicPr>
          <p:nvPr/>
        </p:nvPicPr>
        <p:blipFill>
          <a:blip r:embed="rId4"/>
          <a:stretch>
            <a:fillRect/>
          </a:stretch>
        </p:blipFill>
        <p:spPr>
          <a:xfrm>
            <a:off x="997513" y="1963342"/>
            <a:ext cx="6175612" cy="4785187"/>
          </a:xfrm>
          <a:prstGeom prst="rect">
            <a:avLst/>
          </a:prstGeom>
        </p:spPr>
      </p:pic>
      <p:pic>
        <p:nvPicPr>
          <p:cNvPr id="5" name="Picture 4">
            <a:extLst>
              <a:ext uri="{FF2B5EF4-FFF2-40B4-BE49-F238E27FC236}">
                <a16:creationId xmlns:a16="http://schemas.microsoft.com/office/drawing/2014/main" id="{38DE36C9-7788-29B7-5459-914F89B25532}"/>
              </a:ext>
            </a:extLst>
          </p:cNvPr>
          <p:cNvPicPr>
            <a:picLocks noChangeAspect="1"/>
          </p:cNvPicPr>
          <p:nvPr/>
        </p:nvPicPr>
        <p:blipFill>
          <a:blip r:embed="rId5"/>
          <a:stretch>
            <a:fillRect/>
          </a:stretch>
        </p:blipFill>
        <p:spPr>
          <a:xfrm>
            <a:off x="7588156" y="1956401"/>
            <a:ext cx="6175612" cy="4792128"/>
          </a:xfrm>
          <a:prstGeom prst="rect">
            <a:avLst/>
          </a:prstGeom>
        </p:spPr>
      </p:pic>
    </p:spTree>
    <p:extLst>
      <p:ext uri="{BB962C8B-B14F-4D97-AF65-F5344CB8AC3E}">
        <p14:creationId xmlns:p14="http://schemas.microsoft.com/office/powerpoint/2010/main" val="37648280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Processed Leads</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Extracting Contour Signals</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a:extLst>
              <a:ext uri="{FF2B5EF4-FFF2-40B4-BE49-F238E27FC236}">
                <a16:creationId xmlns:a16="http://schemas.microsoft.com/office/drawing/2014/main" id="{97011E66-BC64-4E44-D914-2A0FE4B2D874}"/>
              </a:ext>
            </a:extLst>
          </p:cNvPr>
          <p:cNvPicPr>
            <a:picLocks noChangeAspect="1"/>
          </p:cNvPicPr>
          <p:nvPr/>
        </p:nvPicPr>
        <p:blipFill>
          <a:blip r:embed="rId4"/>
          <a:stretch>
            <a:fillRect/>
          </a:stretch>
        </p:blipFill>
        <p:spPr>
          <a:xfrm>
            <a:off x="1130262" y="2077998"/>
            <a:ext cx="6280472" cy="4820946"/>
          </a:xfrm>
          <a:prstGeom prst="rect">
            <a:avLst/>
          </a:prstGeom>
        </p:spPr>
      </p:pic>
      <p:pic>
        <p:nvPicPr>
          <p:cNvPr id="5" name="Picture 4">
            <a:extLst>
              <a:ext uri="{FF2B5EF4-FFF2-40B4-BE49-F238E27FC236}">
                <a16:creationId xmlns:a16="http://schemas.microsoft.com/office/drawing/2014/main" id="{091E1B12-19A1-444E-AD78-E619426B88B9}"/>
              </a:ext>
            </a:extLst>
          </p:cNvPr>
          <p:cNvPicPr>
            <a:picLocks noChangeAspect="1"/>
          </p:cNvPicPr>
          <p:nvPr/>
        </p:nvPicPr>
        <p:blipFill>
          <a:blip r:embed="rId5"/>
          <a:stretch>
            <a:fillRect/>
          </a:stretch>
        </p:blipFill>
        <p:spPr>
          <a:xfrm>
            <a:off x="7869140" y="2071055"/>
            <a:ext cx="6280472" cy="4820946"/>
          </a:xfrm>
          <a:prstGeom prst="rect">
            <a:avLst/>
          </a:prstGeom>
        </p:spPr>
      </p:pic>
    </p:spTree>
    <p:extLst>
      <p:ext uri="{BB962C8B-B14F-4D97-AF65-F5344CB8AC3E}">
        <p14:creationId xmlns:p14="http://schemas.microsoft.com/office/powerpoint/2010/main" val="1849794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225174"/>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Converting Contour Signal to 1D Signal csv data</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Final Predicted Result</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4DDB68A8-7298-B9BC-7BEB-D3C55FDDA4BC}"/>
              </a:ext>
            </a:extLst>
          </p:cNvPr>
          <p:cNvPicPr>
            <a:picLocks noChangeAspect="1"/>
          </p:cNvPicPr>
          <p:nvPr/>
        </p:nvPicPr>
        <p:blipFill>
          <a:blip r:embed="rId4"/>
          <a:stretch>
            <a:fillRect/>
          </a:stretch>
        </p:blipFill>
        <p:spPr>
          <a:xfrm>
            <a:off x="7670355" y="2141778"/>
            <a:ext cx="6768975" cy="5016471"/>
          </a:xfrm>
          <a:prstGeom prst="rect">
            <a:avLst/>
          </a:prstGeom>
        </p:spPr>
      </p:pic>
      <p:pic>
        <p:nvPicPr>
          <p:cNvPr id="11" name="Picture 10">
            <a:extLst>
              <a:ext uri="{FF2B5EF4-FFF2-40B4-BE49-F238E27FC236}">
                <a16:creationId xmlns:a16="http://schemas.microsoft.com/office/drawing/2014/main" id="{E115E379-C5B5-5D38-0AD0-6AC0E839DAA7}"/>
              </a:ext>
            </a:extLst>
          </p:cNvPr>
          <p:cNvPicPr>
            <a:picLocks noChangeAspect="1"/>
          </p:cNvPicPr>
          <p:nvPr/>
        </p:nvPicPr>
        <p:blipFill>
          <a:blip r:embed="rId5"/>
          <a:stretch>
            <a:fillRect/>
          </a:stretch>
        </p:blipFill>
        <p:spPr>
          <a:xfrm>
            <a:off x="597878" y="2133029"/>
            <a:ext cx="6512464" cy="4910927"/>
          </a:xfrm>
          <a:prstGeom prst="rect">
            <a:avLst/>
          </a:prstGeom>
        </p:spPr>
      </p:pic>
    </p:spTree>
    <p:extLst>
      <p:ext uri="{BB962C8B-B14F-4D97-AF65-F5344CB8AC3E}">
        <p14:creationId xmlns:p14="http://schemas.microsoft.com/office/powerpoint/2010/main" val="32901230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8461"/>
            <a:ext cx="14630400" cy="8229600"/>
          </a:xfrm>
          <a:prstGeom prst="rect">
            <a:avLst/>
          </a:prstGeom>
        </p:spPr>
      </p:pic>
      <p:sp>
        <p:nvSpPr>
          <p:cNvPr id="3" name="Shape 0"/>
          <p:cNvSpPr/>
          <p:nvPr/>
        </p:nvSpPr>
        <p:spPr>
          <a:xfrm>
            <a:off x="47227" y="-37615"/>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a:extLst>
              <a:ext uri="{FF2B5EF4-FFF2-40B4-BE49-F238E27FC236}">
                <a16:creationId xmlns:a16="http://schemas.microsoft.com/office/drawing/2014/main" id="{5E876B4B-523E-550F-4968-636746B73B7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72992" y="1649273"/>
            <a:ext cx="1217530" cy="1215633"/>
          </a:xfrm>
          <a:prstGeom prst="rect">
            <a:avLst/>
          </a:prstGeom>
        </p:spPr>
      </p:pic>
      <p:sp>
        <p:nvSpPr>
          <p:cNvPr id="7" name="Arrow: Chevron 6">
            <a:extLst>
              <a:ext uri="{FF2B5EF4-FFF2-40B4-BE49-F238E27FC236}">
                <a16:creationId xmlns:a16="http://schemas.microsoft.com/office/drawing/2014/main" id="{58086420-84E5-8F17-4A17-F945D58236F9}"/>
              </a:ext>
            </a:extLst>
          </p:cNvPr>
          <p:cNvSpPr/>
          <p:nvPr/>
        </p:nvSpPr>
        <p:spPr>
          <a:xfrm>
            <a:off x="2590521" y="2275912"/>
            <a:ext cx="450760" cy="276896"/>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8" name="Picture 7">
            <a:extLst>
              <a:ext uri="{FF2B5EF4-FFF2-40B4-BE49-F238E27FC236}">
                <a16:creationId xmlns:a16="http://schemas.microsoft.com/office/drawing/2014/main" id="{CB719981-E768-5093-98DE-4BC85F73F565}"/>
              </a:ext>
            </a:extLst>
          </p:cNvPr>
          <p:cNvPicPr>
            <a:picLocks noChangeAspect="1"/>
          </p:cNvPicPr>
          <p:nvPr/>
        </p:nvPicPr>
        <p:blipFill>
          <a:blip r:embed="rId6"/>
          <a:stretch>
            <a:fillRect/>
          </a:stretch>
        </p:blipFill>
        <p:spPr>
          <a:xfrm>
            <a:off x="3218305" y="1730871"/>
            <a:ext cx="1322888" cy="1322888"/>
          </a:xfrm>
          <a:prstGeom prst="rect">
            <a:avLst/>
          </a:prstGeom>
        </p:spPr>
      </p:pic>
      <p:pic>
        <p:nvPicPr>
          <p:cNvPr id="9" name="Picture 8">
            <a:extLst>
              <a:ext uri="{FF2B5EF4-FFF2-40B4-BE49-F238E27FC236}">
                <a16:creationId xmlns:a16="http://schemas.microsoft.com/office/drawing/2014/main" id="{15125153-28A4-54FA-B4B1-C5FF5246B537}"/>
              </a:ext>
            </a:extLst>
          </p:cNvPr>
          <p:cNvPicPr>
            <a:picLocks noChangeAspect="1"/>
          </p:cNvPicPr>
          <p:nvPr/>
        </p:nvPicPr>
        <p:blipFill>
          <a:blip r:embed="rId7"/>
          <a:stretch>
            <a:fillRect/>
          </a:stretch>
        </p:blipFill>
        <p:spPr>
          <a:xfrm>
            <a:off x="4655167" y="2260175"/>
            <a:ext cx="592833" cy="292633"/>
          </a:xfrm>
          <a:prstGeom prst="rect">
            <a:avLst/>
          </a:prstGeom>
        </p:spPr>
      </p:pic>
      <p:pic>
        <p:nvPicPr>
          <p:cNvPr id="12" name="Picture 11">
            <a:extLst>
              <a:ext uri="{FF2B5EF4-FFF2-40B4-BE49-F238E27FC236}">
                <a16:creationId xmlns:a16="http://schemas.microsoft.com/office/drawing/2014/main" id="{5EE13480-F38A-F095-7AEE-9DDCE9D3475D}"/>
              </a:ext>
            </a:extLst>
          </p:cNvPr>
          <p:cNvPicPr>
            <a:picLocks noChangeAspect="1"/>
          </p:cNvPicPr>
          <p:nvPr/>
        </p:nvPicPr>
        <p:blipFill>
          <a:blip r:embed="rId8"/>
          <a:stretch>
            <a:fillRect/>
          </a:stretch>
        </p:blipFill>
        <p:spPr>
          <a:xfrm>
            <a:off x="5385287" y="1591217"/>
            <a:ext cx="1428750" cy="1428750"/>
          </a:xfrm>
          <a:prstGeom prst="rect">
            <a:avLst/>
          </a:prstGeom>
        </p:spPr>
      </p:pic>
      <p:sp>
        <p:nvSpPr>
          <p:cNvPr id="13" name="TextBox 12">
            <a:extLst>
              <a:ext uri="{FF2B5EF4-FFF2-40B4-BE49-F238E27FC236}">
                <a16:creationId xmlns:a16="http://schemas.microsoft.com/office/drawing/2014/main" id="{8AF842D1-9D0B-7690-691C-E242E814E71B}"/>
              </a:ext>
            </a:extLst>
          </p:cNvPr>
          <p:cNvSpPr txBox="1"/>
          <p:nvPr/>
        </p:nvSpPr>
        <p:spPr>
          <a:xfrm>
            <a:off x="5226730" y="3062215"/>
            <a:ext cx="1987231" cy="646331"/>
          </a:xfrm>
          <a:prstGeom prst="rect">
            <a:avLst/>
          </a:prstGeom>
          <a:noFill/>
        </p:spPr>
        <p:txBody>
          <a:bodyPr wrap="square" rtlCol="0">
            <a:spAutoFit/>
          </a:bodyPr>
          <a:lstStyle/>
          <a:p>
            <a:r>
              <a:rPr lang="en-US" b="1" dirty="0">
                <a:solidFill>
                  <a:srgbClr val="FFFF00"/>
                </a:solidFill>
              </a:rPr>
              <a:t>Upload ECG Image in Web App</a:t>
            </a:r>
            <a:endParaRPr lang="en-IN" b="1" dirty="0">
              <a:solidFill>
                <a:srgbClr val="FFFF00"/>
              </a:solidFill>
            </a:endParaRPr>
          </a:p>
        </p:txBody>
      </p:sp>
      <p:sp>
        <p:nvSpPr>
          <p:cNvPr id="15" name="TextBox 14">
            <a:extLst>
              <a:ext uri="{FF2B5EF4-FFF2-40B4-BE49-F238E27FC236}">
                <a16:creationId xmlns:a16="http://schemas.microsoft.com/office/drawing/2014/main" id="{C30BD8AF-5C63-FEEF-08E2-84A1A40185B4}"/>
              </a:ext>
            </a:extLst>
          </p:cNvPr>
          <p:cNvSpPr txBox="1"/>
          <p:nvPr/>
        </p:nvSpPr>
        <p:spPr>
          <a:xfrm>
            <a:off x="3273594" y="3153257"/>
            <a:ext cx="1060360" cy="369332"/>
          </a:xfrm>
          <a:prstGeom prst="rect">
            <a:avLst/>
          </a:prstGeom>
          <a:noFill/>
        </p:spPr>
        <p:txBody>
          <a:bodyPr wrap="square" rtlCol="0">
            <a:spAutoFit/>
          </a:bodyPr>
          <a:lstStyle/>
          <a:p>
            <a:r>
              <a:rPr lang="en-US" b="1" dirty="0">
                <a:solidFill>
                  <a:srgbClr val="FFFF00"/>
                </a:solidFill>
              </a:rPr>
              <a:t>Internet</a:t>
            </a:r>
            <a:endParaRPr lang="en-IN" b="1" dirty="0">
              <a:solidFill>
                <a:srgbClr val="FFFF00"/>
              </a:solidFill>
            </a:endParaRPr>
          </a:p>
        </p:txBody>
      </p:sp>
      <p:sp>
        <p:nvSpPr>
          <p:cNvPr id="16" name="TextBox 15">
            <a:extLst>
              <a:ext uri="{FF2B5EF4-FFF2-40B4-BE49-F238E27FC236}">
                <a16:creationId xmlns:a16="http://schemas.microsoft.com/office/drawing/2014/main" id="{EB01733F-0CFF-6358-C82E-F6CE83438BF0}"/>
              </a:ext>
            </a:extLst>
          </p:cNvPr>
          <p:cNvSpPr txBox="1"/>
          <p:nvPr/>
        </p:nvSpPr>
        <p:spPr>
          <a:xfrm>
            <a:off x="1491656" y="3048025"/>
            <a:ext cx="1455486" cy="369332"/>
          </a:xfrm>
          <a:prstGeom prst="rect">
            <a:avLst/>
          </a:prstGeom>
          <a:noFill/>
        </p:spPr>
        <p:txBody>
          <a:bodyPr wrap="square" rtlCol="0">
            <a:spAutoFit/>
          </a:bodyPr>
          <a:lstStyle/>
          <a:p>
            <a:r>
              <a:rPr lang="en-US" b="1" dirty="0">
                <a:solidFill>
                  <a:srgbClr val="FFFF00"/>
                </a:solidFill>
              </a:rPr>
              <a:t>User</a:t>
            </a:r>
            <a:endParaRPr lang="en-IN" b="1" dirty="0">
              <a:solidFill>
                <a:srgbClr val="FFFF00"/>
              </a:solidFill>
            </a:endParaRPr>
          </a:p>
        </p:txBody>
      </p:sp>
      <p:pic>
        <p:nvPicPr>
          <p:cNvPr id="17" name="Picture 16">
            <a:extLst>
              <a:ext uri="{FF2B5EF4-FFF2-40B4-BE49-F238E27FC236}">
                <a16:creationId xmlns:a16="http://schemas.microsoft.com/office/drawing/2014/main" id="{0284BB62-104D-2E05-7280-6556E053B0AB}"/>
              </a:ext>
            </a:extLst>
          </p:cNvPr>
          <p:cNvPicPr>
            <a:picLocks noChangeAspect="1"/>
          </p:cNvPicPr>
          <p:nvPr/>
        </p:nvPicPr>
        <p:blipFill>
          <a:blip r:embed="rId9"/>
          <a:stretch>
            <a:fillRect/>
          </a:stretch>
        </p:blipFill>
        <p:spPr>
          <a:xfrm>
            <a:off x="6921657" y="2188410"/>
            <a:ext cx="591363" cy="292633"/>
          </a:xfrm>
          <a:prstGeom prst="rect">
            <a:avLst/>
          </a:prstGeom>
        </p:spPr>
      </p:pic>
      <p:pic>
        <p:nvPicPr>
          <p:cNvPr id="18" name="Picture 17">
            <a:extLst>
              <a:ext uri="{FF2B5EF4-FFF2-40B4-BE49-F238E27FC236}">
                <a16:creationId xmlns:a16="http://schemas.microsoft.com/office/drawing/2014/main" id="{7B486126-47FA-15C9-FD8A-6D63FF2FE7F9}"/>
              </a:ext>
            </a:extLst>
          </p:cNvPr>
          <p:cNvPicPr>
            <a:picLocks noChangeAspect="1"/>
          </p:cNvPicPr>
          <p:nvPr/>
        </p:nvPicPr>
        <p:blipFill>
          <a:blip r:embed="rId10"/>
          <a:stretch>
            <a:fillRect/>
          </a:stretch>
        </p:blipFill>
        <p:spPr>
          <a:xfrm>
            <a:off x="7626994" y="1521356"/>
            <a:ext cx="1641053" cy="1641053"/>
          </a:xfrm>
          <a:prstGeom prst="rect">
            <a:avLst/>
          </a:prstGeom>
        </p:spPr>
      </p:pic>
      <p:pic>
        <p:nvPicPr>
          <p:cNvPr id="19" name="Picture 18">
            <a:extLst>
              <a:ext uri="{FF2B5EF4-FFF2-40B4-BE49-F238E27FC236}">
                <a16:creationId xmlns:a16="http://schemas.microsoft.com/office/drawing/2014/main" id="{1B7D362D-0476-A6E9-7B47-DF0AFD947D03}"/>
              </a:ext>
            </a:extLst>
          </p:cNvPr>
          <p:cNvPicPr>
            <a:picLocks noChangeAspect="1"/>
          </p:cNvPicPr>
          <p:nvPr/>
        </p:nvPicPr>
        <p:blipFill>
          <a:blip r:embed="rId11"/>
          <a:stretch>
            <a:fillRect/>
          </a:stretch>
        </p:blipFill>
        <p:spPr>
          <a:xfrm>
            <a:off x="8110150" y="4020167"/>
            <a:ext cx="2567189" cy="1925392"/>
          </a:xfrm>
          <a:prstGeom prst="rect">
            <a:avLst/>
          </a:prstGeom>
        </p:spPr>
      </p:pic>
      <p:sp>
        <p:nvSpPr>
          <p:cNvPr id="20" name="Arrow: Chevron 19">
            <a:extLst>
              <a:ext uri="{FF2B5EF4-FFF2-40B4-BE49-F238E27FC236}">
                <a16:creationId xmlns:a16="http://schemas.microsoft.com/office/drawing/2014/main" id="{4249A882-24ED-23ED-4C69-3BA6F4B9FFD7}"/>
              </a:ext>
            </a:extLst>
          </p:cNvPr>
          <p:cNvSpPr/>
          <p:nvPr/>
        </p:nvSpPr>
        <p:spPr>
          <a:xfrm rot="5400000">
            <a:off x="8152941" y="3362818"/>
            <a:ext cx="646332" cy="38607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1" name="Picture 20">
            <a:extLst>
              <a:ext uri="{FF2B5EF4-FFF2-40B4-BE49-F238E27FC236}">
                <a16:creationId xmlns:a16="http://schemas.microsoft.com/office/drawing/2014/main" id="{E244D16E-B9EA-F9C7-AC06-8A766CB2A2DE}"/>
              </a:ext>
            </a:extLst>
          </p:cNvPr>
          <p:cNvPicPr>
            <a:picLocks noChangeAspect="1"/>
          </p:cNvPicPr>
          <p:nvPr/>
        </p:nvPicPr>
        <p:blipFill>
          <a:blip r:embed="rId12"/>
          <a:stretch>
            <a:fillRect/>
          </a:stretch>
        </p:blipFill>
        <p:spPr>
          <a:xfrm>
            <a:off x="10815433" y="5360768"/>
            <a:ext cx="591363" cy="371698"/>
          </a:xfrm>
          <a:prstGeom prst="rect">
            <a:avLst/>
          </a:prstGeom>
        </p:spPr>
      </p:pic>
      <p:pic>
        <p:nvPicPr>
          <p:cNvPr id="22" name="Picture 21">
            <a:extLst>
              <a:ext uri="{FF2B5EF4-FFF2-40B4-BE49-F238E27FC236}">
                <a16:creationId xmlns:a16="http://schemas.microsoft.com/office/drawing/2014/main" id="{F917352E-12FE-D551-FE47-9B9AB34B1A59}"/>
              </a:ext>
            </a:extLst>
          </p:cNvPr>
          <p:cNvPicPr>
            <a:picLocks noChangeAspect="1"/>
          </p:cNvPicPr>
          <p:nvPr/>
        </p:nvPicPr>
        <p:blipFill>
          <a:blip r:embed="rId13"/>
          <a:stretch>
            <a:fillRect/>
          </a:stretch>
        </p:blipFill>
        <p:spPr>
          <a:xfrm>
            <a:off x="11475345" y="4005424"/>
            <a:ext cx="1696249" cy="2039793"/>
          </a:xfrm>
          <a:prstGeom prst="rect">
            <a:avLst/>
          </a:prstGeom>
        </p:spPr>
      </p:pic>
      <p:sp>
        <p:nvSpPr>
          <p:cNvPr id="23" name="TextBox 22">
            <a:extLst>
              <a:ext uri="{FF2B5EF4-FFF2-40B4-BE49-F238E27FC236}">
                <a16:creationId xmlns:a16="http://schemas.microsoft.com/office/drawing/2014/main" id="{B28F5B78-AFA9-795B-5CDB-ACE0625483C9}"/>
              </a:ext>
            </a:extLst>
          </p:cNvPr>
          <p:cNvSpPr txBox="1"/>
          <p:nvPr/>
        </p:nvSpPr>
        <p:spPr>
          <a:xfrm>
            <a:off x="8784935" y="6153059"/>
            <a:ext cx="1500389" cy="369332"/>
          </a:xfrm>
          <a:prstGeom prst="rect">
            <a:avLst/>
          </a:prstGeom>
          <a:noFill/>
        </p:spPr>
        <p:txBody>
          <a:bodyPr wrap="square" rtlCol="0">
            <a:spAutoFit/>
          </a:bodyPr>
          <a:lstStyle/>
          <a:p>
            <a:r>
              <a:rPr lang="en-US" b="1" dirty="0">
                <a:solidFill>
                  <a:srgbClr val="FFFF00"/>
                </a:solidFill>
              </a:rPr>
              <a:t>ML Model</a:t>
            </a:r>
            <a:endParaRPr lang="en-IN" b="1" dirty="0">
              <a:solidFill>
                <a:srgbClr val="FFFF00"/>
              </a:solidFill>
            </a:endParaRPr>
          </a:p>
        </p:txBody>
      </p:sp>
      <p:sp>
        <p:nvSpPr>
          <p:cNvPr id="24" name="TextBox 23">
            <a:extLst>
              <a:ext uri="{FF2B5EF4-FFF2-40B4-BE49-F238E27FC236}">
                <a16:creationId xmlns:a16="http://schemas.microsoft.com/office/drawing/2014/main" id="{8CA6A8D8-19F3-6514-57D3-EE86D744D349}"/>
              </a:ext>
            </a:extLst>
          </p:cNvPr>
          <p:cNvSpPr txBox="1"/>
          <p:nvPr/>
        </p:nvSpPr>
        <p:spPr>
          <a:xfrm>
            <a:off x="9393745" y="2046551"/>
            <a:ext cx="1421688" cy="646331"/>
          </a:xfrm>
          <a:prstGeom prst="rect">
            <a:avLst/>
          </a:prstGeom>
          <a:noFill/>
        </p:spPr>
        <p:txBody>
          <a:bodyPr wrap="square" rtlCol="0">
            <a:spAutoFit/>
          </a:bodyPr>
          <a:lstStyle/>
          <a:p>
            <a:r>
              <a:rPr lang="en-US" b="1" dirty="0">
                <a:solidFill>
                  <a:srgbClr val="FFFF00"/>
                </a:solidFill>
              </a:rPr>
              <a:t>Image Processing</a:t>
            </a:r>
            <a:endParaRPr lang="en-IN" b="1" dirty="0">
              <a:solidFill>
                <a:srgbClr val="FFFF00"/>
              </a:solidFill>
            </a:endParaRPr>
          </a:p>
        </p:txBody>
      </p:sp>
      <p:sp>
        <p:nvSpPr>
          <p:cNvPr id="25" name="TextBox 24">
            <a:extLst>
              <a:ext uri="{FF2B5EF4-FFF2-40B4-BE49-F238E27FC236}">
                <a16:creationId xmlns:a16="http://schemas.microsoft.com/office/drawing/2014/main" id="{D3FEC2F4-2D3E-D617-7248-FEABB2BE9B6A}"/>
              </a:ext>
            </a:extLst>
          </p:cNvPr>
          <p:cNvSpPr txBox="1"/>
          <p:nvPr/>
        </p:nvSpPr>
        <p:spPr>
          <a:xfrm>
            <a:off x="11541621" y="6198885"/>
            <a:ext cx="1696249" cy="646331"/>
          </a:xfrm>
          <a:prstGeom prst="rect">
            <a:avLst/>
          </a:prstGeom>
          <a:noFill/>
        </p:spPr>
        <p:txBody>
          <a:bodyPr wrap="square" rtlCol="0">
            <a:spAutoFit/>
          </a:bodyPr>
          <a:lstStyle/>
          <a:p>
            <a:r>
              <a:rPr lang="en-US" b="1" dirty="0">
                <a:solidFill>
                  <a:srgbClr val="FFFF00"/>
                </a:solidFill>
              </a:rPr>
              <a:t>Final Predicted Result</a:t>
            </a:r>
            <a:endParaRPr lang="en-IN" b="1" dirty="0">
              <a:solidFill>
                <a:srgbClr val="FFFF00"/>
              </a:solidFill>
            </a:endParaRPr>
          </a:p>
        </p:txBody>
      </p:sp>
      <p:sp>
        <p:nvSpPr>
          <p:cNvPr id="28" name="TextBox 27">
            <a:extLst>
              <a:ext uri="{FF2B5EF4-FFF2-40B4-BE49-F238E27FC236}">
                <a16:creationId xmlns:a16="http://schemas.microsoft.com/office/drawing/2014/main" id="{E2B0BFD9-B55E-F760-EE7E-389FDC9D9093}"/>
              </a:ext>
            </a:extLst>
          </p:cNvPr>
          <p:cNvSpPr txBox="1"/>
          <p:nvPr/>
        </p:nvSpPr>
        <p:spPr>
          <a:xfrm>
            <a:off x="1596887" y="569843"/>
            <a:ext cx="11198087"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Approach: </a:t>
            </a:r>
            <a:r>
              <a:rPr lang="en-US" sz="2800" b="1" dirty="0">
                <a:solidFill>
                  <a:srgbClr val="FFFF00"/>
                </a:solidFill>
                <a:latin typeface="Times New Roman" panose="02020603050405020304" pitchFamily="18" charset="0"/>
                <a:cs typeface="Times New Roman" panose="02020603050405020304" pitchFamily="18" charset="0"/>
              </a:rPr>
              <a:t>User Interface Architectural Workflow in Web Applications </a:t>
            </a:r>
            <a:endParaRPr lang="en-IN" sz="28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403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6192" y="0"/>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Future Directions</a:t>
            </a:r>
            <a:endParaRPr lang="en-US" sz="4374" dirty="0"/>
          </a:p>
        </p:txBody>
      </p:sp>
      <p:pic>
        <p:nvPicPr>
          <p:cNvPr id="5" name="Image 1" descr="preencoded.png"/>
          <p:cNvPicPr>
            <a:picLocks noChangeAspect="1"/>
          </p:cNvPicPr>
          <p:nvPr/>
        </p:nvPicPr>
        <p:blipFill>
          <a:blip r:embed="rId4"/>
          <a:stretch>
            <a:fillRect/>
          </a:stretch>
        </p:blipFill>
        <p:spPr>
          <a:xfrm>
            <a:off x="2037993" y="1824038"/>
            <a:ext cx="3518059" cy="888682"/>
          </a:xfrm>
          <a:prstGeom prst="rect">
            <a:avLst/>
          </a:prstGeom>
        </p:spPr>
      </p:pic>
      <p:sp>
        <p:nvSpPr>
          <p:cNvPr id="6" name="Text 2"/>
          <p:cNvSpPr/>
          <p:nvPr/>
        </p:nvSpPr>
        <p:spPr>
          <a:xfrm>
            <a:off x="2260163" y="3045976"/>
            <a:ext cx="2777490"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Improved Accuracy</a:t>
            </a:r>
            <a:endParaRPr lang="en-US" sz="2187" b="1" dirty="0">
              <a:solidFill>
                <a:srgbClr val="FFFF00"/>
              </a:solidFill>
            </a:endParaRPr>
          </a:p>
        </p:txBody>
      </p:sp>
      <p:sp>
        <p:nvSpPr>
          <p:cNvPr id="7" name="Text 3"/>
          <p:cNvSpPr/>
          <p:nvPr/>
        </p:nvSpPr>
        <p:spPr>
          <a:xfrm>
            <a:off x="2260163" y="3873860"/>
            <a:ext cx="3073718"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Continued advancements in deep learning architectures and training techniques will lead to even more accurate cardiovascular disease detection from ECG data.</a:t>
            </a:r>
            <a:endParaRPr lang="en-US" sz="1750" dirty="0"/>
          </a:p>
        </p:txBody>
      </p:sp>
      <p:pic>
        <p:nvPicPr>
          <p:cNvPr id="8" name="Image 2" descr="preencoded.png"/>
          <p:cNvPicPr>
            <a:picLocks noChangeAspect="1"/>
          </p:cNvPicPr>
          <p:nvPr/>
        </p:nvPicPr>
        <p:blipFill>
          <a:blip r:embed="rId5"/>
          <a:stretch>
            <a:fillRect/>
          </a:stretch>
        </p:blipFill>
        <p:spPr>
          <a:xfrm>
            <a:off x="5556052" y="1824038"/>
            <a:ext cx="3518178" cy="888682"/>
          </a:xfrm>
          <a:prstGeom prst="rect">
            <a:avLst/>
          </a:prstGeom>
        </p:spPr>
      </p:pic>
      <p:sp>
        <p:nvSpPr>
          <p:cNvPr id="9" name="Text 4"/>
          <p:cNvSpPr/>
          <p:nvPr/>
        </p:nvSpPr>
        <p:spPr>
          <a:xfrm>
            <a:off x="5596343" y="3045976"/>
            <a:ext cx="2927033"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Seamless Integration</a:t>
            </a:r>
            <a:endParaRPr lang="en-US" sz="2187" b="1" dirty="0">
              <a:solidFill>
                <a:srgbClr val="FFFF00"/>
              </a:solidFill>
            </a:endParaRPr>
          </a:p>
        </p:txBody>
      </p:sp>
      <p:sp>
        <p:nvSpPr>
          <p:cNvPr id="10" name="Text 5"/>
          <p:cNvSpPr/>
          <p:nvPr/>
        </p:nvSpPr>
        <p:spPr>
          <a:xfrm>
            <a:off x="5778222" y="3860226"/>
            <a:ext cx="307383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integration of deep learning-based ECG analysis into clinical workflows will streamline diagnosis and monitoring, enhancing patient care.</a:t>
            </a:r>
            <a:endParaRPr lang="en-US" sz="1750" dirty="0"/>
          </a:p>
        </p:txBody>
      </p:sp>
      <p:pic>
        <p:nvPicPr>
          <p:cNvPr id="11" name="Image 3" descr="preencoded.png"/>
          <p:cNvPicPr>
            <a:picLocks noChangeAspect="1"/>
          </p:cNvPicPr>
          <p:nvPr/>
        </p:nvPicPr>
        <p:blipFill>
          <a:blip r:embed="rId6"/>
          <a:stretch>
            <a:fillRect/>
          </a:stretch>
        </p:blipFill>
        <p:spPr>
          <a:xfrm>
            <a:off x="9074229" y="1824038"/>
            <a:ext cx="3518178" cy="888682"/>
          </a:xfrm>
          <a:prstGeom prst="rect">
            <a:avLst/>
          </a:prstGeom>
        </p:spPr>
      </p:pic>
      <p:sp>
        <p:nvSpPr>
          <p:cNvPr id="12" name="Text 6"/>
          <p:cNvSpPr/>
          <p:nvPr/>
        </p:nvSpPr>
        <p:spPr>
          <a:xfrm>
            <a:off x="9296400" y="3045976"/>
            <a:ext cx="3073837" cy="694373"/>
          </a:xfrm>
          <a:prstGeom prst="rect">
            <a:avLst/>
          </a:prstGeom>
          <a:noFill/>
          <a:ln/>
        </p:spPr>
        <p:txBody>
          <a:bodyPr wrap="squar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Personalized Medicine</a:t>
            </a:r>
            <a:endParaRPr lang="en-US" sz="2187" b="1" dirty="0">
              <a:solidFill>
                <a:srgbClr val="FFFF00"/>
              </a:solidFill>
            </a:endParaRPr>
          </a:p>
        </p:txBody>
      </p:sp>
      <p:sp>
        <p:nvSpPr>
          <p:cNvPr id="13" name="Text 7"/>
          <p:cNvSpPr/>
          <p:nvPr/>
        </p:nvSpPr>
        <p:spPr>
          <a:xfrm>
            <a:off x="9296400" y="3873579"/>
            <a:ext cx="3073837"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Leveraging deep learning for ECG analysis can enable the development of personalized treatment strategies, tailored to individual patient characteristics and disease profiles.</a:t>
            </a:r>
            <a:endParaRPr lang="en-US" sz="1750" dirty="0"/>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spTree>
    <p:extLst>
      <p:ext uri="{BB962C8B-B14F-4D97-AF65-F5344CB8AC3E}">
        <p14:creationId xmlns:p14="http://schemas.microsoft.com/office/powerpoint/2010/main" val="27824445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4" name="Picture 3">
            <a:extLst>
              <a:ext uri="{FF2B5EF4-FFF2-40B4-BE49-F238E27FC236}">
                <a16:creationId xmlns:a16="http://schemas.microsoft.com/office/drawing/2014/main" id="{09531496-B0E1-152F-CC5A-7A2AA4D1584A}"/>
              </a:ext>
            </a:extLst>
          </p:cNvPr>
          <p:cNvPicPr>
            <a:picLocks noChangeAspect="1"/>
          </p:cNvPicPr>
          <p:nvPr/>
        </p:nvPicPr>
        <p:blipFill>
          <a:blip r:embed="rId4"/>
          <a:stretch>
            <a:fillRect/>
          </a:stretch>
        </p:blipFill>
        <p:spPr>
          <a:xfrm>
            <a:off x="-60" y="-177421"/>
            <a:ext cx="14630400" cy="8396877"/>
          </a:xfrm>
          <a:prstGeom prst="rect">
            <a:avLst/>
          </a:prstGeom>
        </p:spPr>
      </p:pic>
    </p:spTree>
    <p:extLst>
      <p:ext uri="{BB962C8B-B14F-4D97-AF65-F5344CB8AC3E}">
        <p14:creationId xmlns:p14="http://schemas.microsoft.com/office/powerpoint/2010/main" val="90462646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231"/>
            <a:ext cx="14538960" cy="826006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541358" y="0"/>
            <a:ext cx="4089042" cy="8229600"/>
          </a:xfrm>
          <a:prstGeom prst="rect">
            <a:avLst/>
          </a:prstGeom>
        </p:spPr>
      </p:pic>
      <p:sp>
        <p:nvSpPr>
          <p:cNvPr id="5" name="Text 1"/>
          <p:cNvSpPr/>
          <p:nvPr/>
        </p:nvSpPr>
        <p:spPr>
          <a:xfrm>
            <a:off x="1000624" y="518159"/>
            <a:ext cx="5554980" cy="694373"/>
          </a:xfrm>
          <a:prstGeom prst="rect">
            <a:avLst/>
          </a:prstGeom>
          <a:noFill/>
          <a:ln/>
        </p:spPr>
        <p:txBody>
          <a:bodyPr wrap="none" rtlCol="0" anchor="t"/>
          <a:lstStyle/>
          <a:p>
            <a:pPr marL="0" indent="0">
              <a:lnSpc>
                <a:spcPts val="5468"/>
              </a:lnSpc>
              <a:buNone/>
            </a:pPr>
            <a:r>
              <a:rPr lang="en-US" sz="4374" b="1" dirty="0">
                <a:solidFill>
                  <a:srgbClr val="FFFF00"/>
                </a:solidFill>
                <a:latin typeface="Montserrat" pitchFamily="34" charset="0"/>
                <a:ea typeface="Montserrat" pitchFamily="34" charset="-122"/>
                <a:cs typeface="Montserrat" pitchFamily="34" charset="-120"/>
              </a:rPr>
              <a:t>Abstract</a:t>
            </a:r>
            <a:endParaRPr lang="en-US" sz="4374" b="1" dirty="0">
              <a:solidFill>
                <a:srgbClr val="FFFF00"/>
              </a:solidFill>
            </a:endParaRPr>
          </a:p>
        </p:txBody>
      </p:sp>
      <p:sp>
        <p:nvSpPr>
          <p:cNvPr id="6" name="Shape 2"/>
          <p:cNvSpPr/>
          <p:nvPr/>
        </p:nvSpPr>
        <p:spPr>
          <a:xfrm flipH="1">
            <a:off x="1188720" y="1639014"/>
            <a:ext cx="47338" cy="5335192"/>
          </a:xfrm>
          <a:prstGeom prst="roundRect">
            <a:avLst>
              <a:gd name="adj" fmla="val 225151"/>
            </a:avLst>
          </a:prstGeom>
          <a:solidFill>
            <a:srgbClr val="552C86"/>
          </a:solidFill>
          <a:ln/>
        </p:spPr>
      </p:sp>
      <p:sp>
        <p:nvSpPr>
          <p:cNvPr id="10" name="Text 6"/>
          <p:cNvSpPr/>
          <p:nvPr/>
        </p:nvSpPr>
        <p:spPr>
          <a:xfrm>
            <a:off x="1507867" y="1639013"/>
            <a:ext cx="8492847" cy="2544026"/>
          </a:xfrm>
          <a:prstGeom prst="rect">
            <a:avLst/>
          </a:prstGeom>
          <a:noFill/>
          <a:ln/>
        </p:spPr>
        <p:txBody>
          <a:bodyPr wrap="square" rtlCol="0" anchor="t"/>
          <a:lstStyle/>
          <a:p>
            <a:pPr marL="0" indent="0" algn="just">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diseases (heart diseases) are the leading cause of death worldwide. The earlier they can be predicted and classified; the more lives can be saved. Electrocardiogram (ECG) is a common, inexpensive, and noninvasive tool for measuring the electrical activity of the heart and is used to detect cardiovascular disease. In this project, the power of deep learning techniques was used to predict the four major cardiac abnormalities: abnormal heartbeat, myocardial infarction, history of myocardial infarction, and normal person classes using the public ECG images dataset of cardiac patients.</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study compares the performance of the CNN model with existing works, </a:t>
            </a:r>
            <a:r>
              <a:rPr lang="en-IN"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monstrating</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superior results in terms of accuracy, recall, precision, and F1 score.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1487126" y="4463414"/>
            <a:ext cx="8492847" cy="1421606"/>
          </a:xfrm>
          <a:prstGeom prst="rect">
            <a:avLst/>
          </a:prstGeom>
          <a:noFill/>
          <a:ln/>
        </p:spPr>
        <p:txBody>
          <a:bodyPr wrap="square" rtlCol="0" anchor="t"/>
          <a:lstStyle/>
          <a:p>
            <a:pPr marL="0" indent="0" algn="just">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The Gaussian filter is used for blurring or smoothing an image. It helps reduce noise and detail in an image, making it more suitable for subsequent processing steps. Otsu's method is a thresholding technique used to automatically determine the optimal threshold value for image segmentation. It separates an image into foreground and background based on the intensity distribution.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2" name="Text 8"/>
          <p:cNvSpPr/>
          <p:nvPr/>
        </p:nvSpPr>
        <p:spPr>
          <a:xfrm>
            <a:off x="1524428" y="6067550"/>
            <a:ext cx="8402311" cy="955639"/>
          </a:xfrm>
          <a:prstGeom prst="rect">
            <a:avLst/>
          </a:prstGeom>
          <a:noFill/>
          <a:ln/>
        </p:spPr>
        <p:txBody>
          <a:bodyPr wrap="square" rtlCol="0" anchor="t"/>
          <a:lstStyle/>
          <a:p>
            <a:pPr marL="0" indent="0" algn="just">
              <a:lnSpc>
                <a:spcPts val="2239"/>
              </a:lnSpc>
              <a:buNone/>
            </a:pPr>
            <a:r>
              <a:rPr lang="en-US" dirty="0" err="1">
                <a:solidFill>
                  <a:schemeClr val="bg1"/>
                </a:solidFill>
                <a:latin typeface="Times New Roman" panose="02020603050405020304" pitchFamily="18" charset="0"/>
                <a:ea typeface="Heebo" pitchFamily="34" charset="-122"/>
                <a:cs typeface="Times New Roman" panose="02020603050405020304" pitchFamily="18" charset="0"/>
              </a:rPr>
              <a:t>XGBoost</a:t>
            </a:r>
            <a:r>
              <a:rPr lang="en-US" dirty="0">
                <a:solidFill>
                  <a:schemeClr val="bg1"/>
                </a:solidFill>
                <a:latin typeface="Times New Roman" panose="02020603050405020304" pitchFamily="18" charset="0"/>
                <a:ea typeface="Heebo" pitchFamily="34" charset="-122"/>
                <a:cs typeface="Times New Roman" panose="02020603050405020304" pitchFamily="18" charset="0"/>
              </a:rPr>
              <a:t>,</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 optimized distributed gradient boosting library, </a:t>
            </a:r>
            <a:r>
              <a:rPr lang="en-US" dirty="0">
                <a:solidFill>
                  <a:schemeClr val="bg1"/>
                </a:solidFill>
                <a:latin typeface="Times New Roman" panose="02020603050405020304" pitchFamily="18" charset="0"/>
                <a:ea typeface="Heebo" pitchFamily="34" charset="-122"/>
                <a:cs typeface="Times New Roman" panose="02020603050405020304" pitchFamily="18" charset="0"/>
              </a:rPr>
              <a:t> is highlighted for its efficiency and scalability in training machine learning models, making it a valuable tool for ensemble learning and improving prediction accuracy</a:t>
            </a:r>
            <a:r>
              <a:rPr lang="en-US" sz="1600"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F4C62CD-AE0C-FC9D-3AE9-9CA39B76CA54}"/>
              </a:ext>
            </a:extLst>
          </p:cNvPr>
          <p:cNvPicPr>
            <a:picLocks noChangeAspect="1"/>
          </p:cNvPicPr>
          <p:nvPr/>
        </p:nvPicPr>
        <p:blipFill>
          <a:blip r:embed="rId5"/>
          <a:stretch>
            <a:fillRect/>
          </a:stretch>
        </p:blipFill>
        <p:spPr>
          <a:xfrm>
            <a:off x="10272523" y="2826912"/>
            <a:ext cx="4357877" cy="5402687"/>
          </a:xfrm>
          <a:prstGeom prst="rect">
            <a:avLst/>
          </a:prstGeom>
        </p:spPr>
      </p:pic>
      <p:pic>
        <p:nvPicPr>
          <p:cNvPr id="8" name="Picture 7">
            <a:extLst>
              <a:ext uri="{FF2B5EF4-FFF2-40B4-BE49-F238E27FC236}">
                <a16:creationId xmlns:a16="http://schemas.microsoft.com/office/drawing/2014/main" id="{059A898A-0A4F-14A5-3161-61BE718623CF}"/>
              </a:ext>
            </a:extLst>
          </p:cNvPr>
          <p:cNvPicPr>
            <a:picLocks noChangeAspect="1"/>
          </p:cNvPicPr>
          <p:nvPr/>
        </p:nvPicPr>
        <p:blipFill>
          <a:blip r:embed="rId6"/>
          <a:stretch>
            <a:fillRect/>
          </a:stretch>
        </p:blipFill>
        <p:spPr>
          <a:xfrm>
            <a:off x="10269549" y="232436"/>
            <a:ext cx="4360850" cy="259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4591"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162883"/>
            <a:ext cx="9306401"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Overview of ECG (Electrocardiogram) Imaging</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3107055"/>
            <a:ext cx="2740462"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What is an ECG?</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3676412"/>
            <a:ext cx="2740462" cy="2132409"/>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An ECG is a non-invasive test that records the electrical activity of the heart, providing valuable insights into its function and potential abnormalities.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 4"/>
          <p:cNvSpPr/>
          <p:nvPr/>
        </p:nvSpPr>
        <p:spPr>
          <a:xfrm>
            <a:off x="3945832" y="3107054"/>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ECG Waveform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3945832" y="4023598"/>
            <a:ext cx="2740462" cy="284321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Trained professionals analyze the ECG waveform to detect patterns indicative of various cardiovascular conditions, such as abnormal heartbeat, myocardial infarctions, and more.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7091297" y="3013249"/>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Importance in CVD Diagnosis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7145390" y="4023598"/>
            <a:ext cx="2740462" cy="2487811"/>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ECG imaging is a crucial tool in the early detection and monitoring of cardiovascular disease, enabling timely intervention and improved patient outcomes.</a:t>
            </a:r>
            <a:endParaRPr lang="en-US"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19" name="3D Model 18" descr="Beating heart">
                <a:extLst>
                  <a:ext uri="{FF2B5EF4-FFF2-40B4-BE49-F238E27FC236}">
                    <a16:creationId xmlns:a16="http://schemas.microsoft.com/office/drawing/2014/main" id="{A5914242-B847-4F18-74EB-FD0E820B4072}"/>
                  </a:ext>
                </a:extLst>
              </p:cNvPr>
              <p:cNvGraphicFramePr>
                <a:graphicFrameLocks noChangeAspect="1"/>
              </p:cNvGraphicFramePr>
              <p:nvPr>
                <p:extLst>
                  <p:ext uri="{D42A27DB-BD31-4B8C-83A1-F6EECF244321}">
                    <p14:modId xmlns:p14="http://schemas.microsoft.com/office/powerpoint/2010/main" val="242488710"/>
                  </p:ext>
                </p:extLst>
              </p:nvPr>
            </p:nvGraphicFramePr>
            <p:xfrm>
              <a:off x="10236762" y="291930"/>
              <a:ext cx="4448228" cy="3985500"/>
            </p:xfrm>
            <a:graphic>
              <a:graphicData uri="http://schemas.microsoft.com/office/drawing/2017/model3d">
                <am3d:model3d r:embed="rId5">
                  <am3d:spPr>
                    <a:xfrm>
                      <a:off x="0" y="0"/>
                      <a:ext cx="4448228" cy="3985500"/>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53823" ay="456085" az="-20339"/>
                    <am3d:postTrans dx="0" dy="0" dz="0"/>
                  </am3d:trans>
                  <am3d:raster rName="Office3DRenderer" rVer="16.0.8326">
                    <am3d:blip r:embed="rId6"/>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4965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Beating heart">
                <a:extLst>
                  <a:ext uri="{FF2B5EF4-FFF2-40B4-BE49-F238E27FC236}">
                    <a16:creationId xmlns:a16="http://schemas.microsoft.com/office/drawing/2014/main" id="{A5914242-B847-4F18-74EB-FD0E820B4072}"/>
                  </a:ext>
                </a:extLst>
              </p:cNvPr>
              <p:cNvPicPr>
                <a:picLocks noGrp="1" noRot="1" noChangeAspect="1" noMove="1" noResize="1" noEditPoints="1" noAdjustHandles="1" noChangeArrowheads="1" noChangeShapeType="1" noCrop="1"/>
              </p:cNvPicPr>
              <p:nvPr/>
            </p:nvPicPr>
            <p:blipFill>
              <a:blip r:embed="rId6"/>
              <a:stretch>
                <a:fillRect/>
              </a:stretch>
            </p:blipFill>
            <p:spPr>
              <a:xfrm>
                <a:off x="10236762" y="291930"/>
                <a:ext cx="4448228" cy="3985500"/>
              </a:xfrm>
              <a:prstGeom prst="rect">
                <a:avLst/>
              </a:prstGeom>
            </p:spPr>
          </p:pic>
        </mc:Fallback>
      </mc:AlternateContent>
      <p:pic>
        <p:nvPicPr>
          <p:cNvPr id="12" name="Picture 11">
            <a:extLst>
              <a:ext uri="{FF2B5EF4-FFF2-40B4-BE49-F238E27FC236}">
                <a16:creationId xmlns:a16="http://schemas.microsoft.com/office/drawing/2014/main" id="{AA955EF2-DF91-776D-2F41-411A69461496}"/>
              </a:ext>
            </a:extLst>
          </p:cNvPr>
          <p:cNvPicPr>
            <a:picLocks noChangeAspect="1"/>
          </p:cNvPicPr>
          <p:nvPr/>
        </p:nvPicPr>
        <p:blipFill>
          <a:blip r:embed="rId7"/>
          <a:stretch>
            <a:fillRect/>
          </a:stretch>
        </p:blipFill>
        <p:spPr>
          <a:xfrm>
            <a:off x="10236762" y="4277431"/>
            <a:ext cx="4393638" cy="3952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637" y="102358"/>
            <a:ext cx="14630400" cy="812724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Challenges in Cardiovascular Disease Detection</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07565" y="2897504"/>
            <a:ext cx="499943" cy="499943"/>
          </a:xfrm>
          <a:prstGeom prst="roundRect">
            <a:avLst>
              <a:gd name="adj" fmla="val 20000"/>
            </a:avLst>
          </a:prstGeom>
          <a:noFill/>
          <a:ln w="7620">
            <a:solidFill>
              <a:srgbClr val="FF0000"/>
            </a:solidFill>
            <a:prstDash val="solid"/>
          </a:ln>
        </p:spPr>
      </p:sp>
      <p:sp>
        <p:nvSpPr>
          <p:cNvPr id="7" name="Text 3"/>
          <p:cNvSpPr/>
          <p:nvPr/>
        </p:nvSpPr>
        <p:spPr>
          <a:xfrm>
            <a:off x="4997351" y="2897504"/>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63673" y="2966799"/>
            <a:ext cx="346924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Complexity of CVD Manifestations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5563673" y="3794403"/>
            <a:ext cx="346924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can present with a diverse range of symptoms, making it challenging to accurately diagnose and differentiate from other conditions.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Shape 6"/>
          <p:cNvSpPr/>
          <p:nvPr/>
        </p:nvSpPr>
        <p:spPr>
          <a:xfrm>
            <a:off x="9255085" y="2890480"/>
            <a:ext cx="499943" cy="499943"/>
          </a:xfrm>
          <a:prstGeom prst="roundRect">
            <a:avLst>
              <a:gd name="adj" fmla="val 20000"/>
            </a:avLst>
          </a:prstGeom>
          <a:noFill/>
          <a:ln w="7620">
            <a:solidFill>
              <a:srgbClr val="FF0000"/>
            </a:solidFill>
            <a:prstDash val="solid"/>
          </a:ln>
        </p:spPr>
      </p:sp>
      <p:sp>
        <p:nvSpPr>
          <p:cNvPr id="11" name="Text 7"/>
          <p:cNvSpPr/>
          <p:nvPr/>
        </p:nvSpPr>
        <p:spPr>
          <a:xfrm>
            <a:off x="9410343" y="293215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977199" y="2966799"/>
            <a:ext cx="382000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Limitations of Traditional Approaches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9"/>
          <p:cNvSpPr/>
          <p:nvPr/>
        </p:nvSpPr>
        <p:spPr>
          <a:xfrm>
            <a:off x="9977199" y="3794403"/>
            <a:ext cx="382000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Conventional diagnostic methods, such as manual ECG interpretation, can be time-consuming, subjective, and prone to human error, highlighting the need for more robust solutions.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4" name="Shape 10"/>
          <p:cNvSpPr/>
          <p:nvPr/>
        </p:nvSpPr>
        <p:spPr>
          <a:xfrm>
            <a:off x="4805000" y="6008845"/>
            <a:ext cx="499943" cy="499943"/>
          </a:xfrm>
          <a:prstGeom prst="roundRect">
            <a:avLst>
              <a:gd name="adj" fmla="val 20000"/>
            </a:avLst>
          </a:prstGeom>
          <a:noFill/>
          <a:ln w="7620">
            <a:solidFill>
              <a:srgbClr val="FF0000"/>
            </a:solidFill>
            <a:prstDash val="solid"/>
          </a:ln>
        </p:spPr>
      </p:sp>
      <p:sp>
        <p:nvSpPr>
          <p:cNvPr id="15" name="Text 11"/>
          <p:cNvSpPr/>
          <p:nvPr/>
        </p:nvSpPr>
        <p:spPr>
          <a:xfrm>
            <a:off x="4950386" y="6008845"/>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673" y="6043493"/>
            <a:ext cx="3303268"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Improving Early Detection</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7" name="Text 13"/>
          <p:cNvSpPr/>
          <p:nvPr/>
        </p:nvSpPr>
        <p:spPr>
          <a:xfrm>
            <a:off x="5563673" y="6523911"/>
            <a:ext cx="8233527" cy="71080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E97FF4E0-A457-9481-C150-FCBD864B0D44}"/>
              </a:ext>
            </a:extLst>
          </p:cNvPr>
          <p:cNvPicPr>
            <a:picLocks noChangeAspect="1"/>
          </p:cNvPicPr>
          <p:nvPr/>
        </p:nvPicPr>
        <p:blipFill>
          <a:blip r:embed="rId4"/>
          <a:stretch>
            <a:fillRect/>
          </a:stretch>
        </p:blipFill>
        <p:spPr>
          <a:xfrm>
            <a:off x="38637" y="0"/>
            <a:ext cx="434107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69B50F12-2781-2CC8-70F5-1D40587F8179}"/>
              </a:ext>
            </a:extLst>
          </p:cNvPr>
          <p:cNvSpPr/>
          <p:nvPr/>
        </p:nvSpPr>
        <p:spPr>
          <a:xfrm>
            <a:off x="1730748" y="2434107"/>
            <a:ext cx="201083" cy="2253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2654"/>
            <a:ext cx="14630400" cy="8231505"/>
          </a:xfrm>
          <a:prstGeom prst="rect">
            <a:avLst/>
          </a:prstGeom>
          <a:solidFill>
            <a:srgbClr val="0D0A2C">
              <a:alpha val="75000"/>
            </a:srgbClr>
          </a:solidFill>
          <a:ln/>
        </p:spPr>
        <p:txBody>
          <a:bodyPr/>
          <a:lstStyle/>
          <a:p>
            <a:endParaRPr lang="en-IN"/>
          </a:p>
        </p:txBody>
      </p:sp>
      <p:sp>
        <p:nvSpPr>
          <p:cNvPr id="5" name="Text 1"/>
          <p:cNvSpPr/>
          <p:nvPr/>
        </p:nvSpPr>
        <p:spPr>
          <a:xfrm>
            <a:off x="792837" y="581382"/>
            <a:ext cx="9387126" cy="1321594"/>
          </a:xfrm>
          <a:prstGeom prst="rect">
            <a:avLst/>
          </a:prstGeom>
          <a:noFill/>
          <a:ln/>
        </p:spPr>
        <p:txBody>
          <a:bodyPr wrap="square" rtlCol="0" anchor="t"/>
          <a:lstStyle/>
          <a:p>
            <a:r>
              <a:rPr lang="en-IN" sz="4400" b="1" u="sng" dirty="0">
                <a:solidFill>
                  <a:srgbClr val="FFFF00"/>
                </a:solidFill>
                <a:latin typeface="Average Sans" panose="020B0604020202020204" charset="0"/>
              </a:rPr>
              <a:t>System Architecture</a:t>
            </a:r>
          </a:p>
        </p:txBody>
      </p:sp>
      <p:sp>
        <p:nvSpPr>
          <p:cNvPr id="6" name="Shape 2"/>
          <p:cNvSpPr/>
          <p:nvPr/>
        </p:nvSpPr>
        <p:spPr>
          <a:xfrm>
            <a:off x="1247070" y="2002665"/>
            <a:ext cx="45719" cy="5647457"/>
          </a:xfrm>
          <a:prstGeom prst="roundRect">
            <a:avLst>
              <a:gd name="adj" fmla="val 225103"/>
            </a:avLst>
          </a:prstGeom>
          <a:solidFill>
            <a:srgbClr val="552C86"/>
          </a:solidFill>
          <a:ln/>
        </p:spPr>
      </p:sp>
      <p:pic>
        <p:nvPicPr>
          <p:cNvPr id="23" name="Picture 22">
            <a:extLst>
              <a:ext uri="{FF2B5EF4-FFF2-40B4-BE49-F238E27FC236}">
                <a16:creationId xmlns:a16="http://schemas.microsoft.com/office/drawing/2014/main" id="{A04277B3-378A-8678-05A0-46B199615B79}"/>
              </a:ext>
            </a:extLst>
          </p:cNvPr>
          <p:cNvPicPr>
            <a:picLocks noChangeAspect="1"/>
          </p:cNvPicPr>
          <p:nvPr/>
        </p:nvPicPr>
        <p:blipFill>
          <a:blip r:embed="rId4"/>
          <a:stretch>
            <a:fillRect/>
          </a:stretch>
        </p:blipFill>
        <p:spPr>
          <a:xfrm>
            <a:off x="1718211" y="1727201"/>
            <a:ext cx="11083389" cy="5997868"/>
          </a:xfrm>
          <a:prstGeom prst="rect">
            <a:avLst/>
          </a:prstGeom>
        </p:spPr>
      </p:pic>
      <p:sp>
        <p:nvSpPr>
          <p:cNvPr id="31" name="Oval 30">
            <a:extLst>
              <a:ext uri="{FF2B5EF4-FFF2-40B4-BE49-F238E27FC236}">
                <a16:creationId xmlns:a16="http://schemas.microsoft.com/office/drawing/2014/main" id="{13A28E3E-F4E3-C2F6-6FD3-6B82B59E9CFE}"/>
              </a:ext>
            </a:extLst>
          </p:cNvPr>
          <p:cNvSpPr/>
          <p:nvPr/>
        </p:nvSpPr>
        <p:spPr>
          <a:xfrm>
            <a:off x="1730748" y="2434107"/>
            <a:ext cx="239607" cy="225380"/>
          </a:xfrm>
          <a:prstGeom prst="ellipse">
            <a:avLst/>
          </a:prstGeom>
          <a:solidFill>
            <a:srgbClr val="00206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7" name="Block Arc 26">
            <a:extLst>
              <a:ext uri="{FF2B5EF4-FFF2-40B4-BE49-F238E27FC236}">
                <a16:creationId xmlns:a16="http://schemas.microsoft.com/office/drawing/2014/main" id="{681BBEC3-4081-F09D-948F-B48CFE1DD96F}"/>
              </a:ext>
            </a:extLst>
          </p:cNvPr>
          <p:cNvSpPr/>
          <p:nvPr/>
        </p:nvSpPr>
        <p:spPr>
          <a:xfrm>
            <a:off x="1088827" y="2434107"/>
            <a:ext cx="762100" cy="225380"/>
          </a:xfrm>
          <a:prstGeom prst="blockArc">
            <a:avLst>
              <a:gd name="adj1" fmla="val 357933"/>
              <a:gd name="adj2" fmla="val 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3" name="Picture 32">
            <a:extLst>
              <a:ext uri="{FF2B5EF4-FFF2-40B4-BE49-F238E27FC236}">
                <a16:creationId xmlns:a16="http://schemas.microsoft.com/office/drawing/2014/main" id="{7B11F747-508F-3893-84FA-78E841437D5B}"/>
              </a:ext>
            </a:extLst>
          </p:cNvPr>
          <p:cNvPicPr>
            <a:picLocks noChangeAspect="1"/>
          </p:cNvPicPr>
          <p:nvPr/>
        </p:nvPicPr>
        <p:blipFill>
          <a:blip r:embed="rId5"/>
          <a:stretch>
            <a:fillRect/>
          </a:stretch>
        </p:blipFill>
        <p:spPr>
          <a:xfrm>
            <a:off x="1128345" y="6855371"/>
            <a:ext cx="780356" cy="249958"/>
          </a:xfrm>
          <a:prstGeom prst="rect">
            <a:avLst/>
          </a:prstGeom>
        </p:spPr>
      </p:pic>
      <p:pic>
        <p:nvPicPr>
          <p:cNvPr id="8" name="Picture 7">
            <a:extLst>
              <a:ext uri="{FF2B5EF4-FFF2-40B4-BE49-F238E27FC236}">
                <a16:creationId xmlns:a16="http://schemas.microsoft.com/office/drawing/2014/main" id="{0D751E49-BD8B-2542-A0DC-6315A26EBB8A}"/>
              </a:ext>
            </a:extLst>
          </p:cNvPr>
          <p:cNvPicPr>
            <a:picLocks noChangeAspect="1"/>
          </p:cNvPicPr>
          <p:nvPr/>
        </p:nvPicPr>
        <p:blipFill>
          <a:blip r:embed="rId6"/>
          <a:stretch>
            <a:fillRect/>
          </a:stretch>
        </p:blipFill>
        <p:spPr>
          <a:xfrm>
            <a:off x="1746379" y="6855841"/>
            <a:ext cx="249958" cy="237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25567"/>
            <a:ext cx="10554414" cy="1388745"/>
          </a:xfrm>
          <a:prstGeom prst="rect">
            <a:avLst/>
          </a:prstGeom>
          <a:noFill/>
          <a:ln/>
        </p:spPr>
        <p:txBody>
          <a:bodyPr wrap="square" rtlCol="0" anchor="t"/>
          <a:lstStyle/>
          <a:p>
            <a:pPr marL="0" indent="0">
              <a:lnSpc>
                <a:spcPts val="5468"/>
              </a:lnSpc>
              <a:buNone/>
            </a:pPr>
            <a:r>
              <a:rPr lang="en-US" sz="4374" dirty="0">
                <a:solidFill>
                  <a:schemeClr val="bg1"/>
                </a:solidFill>
                <a:latin typeface="Times New Roman" panose="02020603050405020304" pitchFamily="18" charset="0"/>
                <a:ea typeface="Montserrat" pitchFamily="34" charset="-122"/>
                <a:cs typeface="Times New Roman" panose="02020603050405020304" pitchFamily="18" charset="0"/>
              </a:rPr>
              <a:t>Data Preprocessing and Image </a:t>
            </a:r>
            <a:r>
              <a:rPr lang="en-US" sz="4374" dirty="0" err="1">
                <a:solidFill>
                  <a:schemeClr val="bg1"/>
                </a:solidFill>
                <a:latin typeface="Times New Roman" panose="02020603050405020304" pitchFamily="18" charset="0"/>
                <a:ea typeface="Montserrat" pitchFamily="34" charset="-122"/>
                <a:cs typeface="Times New Roman" panose="02020603050405020304" pitchFamily="18" charset="0"/>
              </a:rPr>
              <a:t>ProcessingTechniques</a:t>
            </a:r>
            <a:endParaRPr lang="en-US" sz="4374"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2037993" y="2558653"/>
            <a:ext cx="5166122" cy="2361605"/>
          </a:xfrm>
          <a:prstGeom prst="roundRect">
            <a:avLst>
              <a:gd name="adj" fmla="val 4234"/>
            </a:avLst>
          </a:prstGeom>
          <a:noFill/>
          <a:ln w="7620">
            <a:solidFill>
              <a:srgbClr val="552C86"/>
            </a:solidFill>
            <a:prstDash val="solid"/>
          </a:ln>
        </p:spPr>
      </p:sp>
      <p:sp>
        <p:nvSpPr>
          <p:cNvPr id="6" name="Text 3"/>
          <p:cNvSpPr/>
          <p:nvPr/>
        </p:nvSpPr>
        <p:spPr>
          <a:xfrm>
            <a:off x="2267782" y="2788444"/>
            <a:ext cx="4365029"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Noise Reduction (Gaussian Filter)</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7" name="Text 4"/>
          <p:cNvSpPr/>
          <p:nvPr/>
        </p:nvSpPr>
        <p:spPr>
          <a:xfrm>
            <a:off x="2267783" y="3268861"/>
            <a:ext cx="4706541" cy="1066205"/>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Applying signal processing techniques to remove noise and artifacts from ECG data can improve the reliability of deep learning models.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7426285" y="2558653"/>
            <a:ext cx="5166122" cy="2361605"/>
          </a:xfrm>
          <a:prstGeom prst="roundRect">
            <a:avLst>
              <a:gd name="adj" fmla="val 4234"/>
            </a:avLst>
          </a:prstGeom>
          <a:noFill/>
          <a:ln w="7620">
            <a:solidFill>
              <a:srgbClr val="552C86"/>
            </a:solidFill>
            <a:prstDash val="solid"/>
          </a:ln>
        </p:spPr>
      </p:sp>
      <p:sp>
        <p:nvSpPr>
          <p:cNvPr id="9" name="Text 6"/>
          <p:cNvSpPr/>
          <p:nvPr/>
        </p:nvSpPr>
        <p:spPr>
          <a:xfrm>
            <a:off x="7656076" y="2788444"/>
            <a:ext cx="2791301"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Image Processing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0" name="Text 7"/>
          <p:cNvSpPr/>
          <p:nvPr/>
        </p:nvSpPr>
        <p:spPr>
          <a:xfrm>
            <a:off x="7656076" y="3268861"/>
            <a:ext cx="4706541" cy="1421606"/>
          </a:xfrm>
          <a:prstGeom prst="rect">
            <a:avLst/>
          </a:prstGeom>
          <a:noFill/>
          <a:ln/>
        </p:spPr>
        <p:txBody>
          <a:bodyPr wrap="square" rtlCol="0" anchor="t"/>
          <a:lstStyle/>
          <a:p>
            <a:pPr>
              <a:lnSpc>
                <a:spcPct val="107000"/>
              </a:lnSpc>
              <a:spcAft>
                <a:spcPts val="800"/>
              </a:spcAft>
            </a:pP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Image Processing is the field of study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applicaton</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that deals with modifying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anlyzing</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digital images using computer algorithms. The goal of image processing is to enhance the visual quality of images.</a:t>
            </a:r>
          </a:p>
        </p:txBody>
      </p:sp>
      <p:sp>
        <p:nvSpPr>
          <p:cNvPr id="11" name="Shape 8"/>
          <p:cNvSpPr/>
          <p:nvPr/>
        </p:nvSpPr>
        <p:spPr>
          <a:xfrm>
            <a:off x="2037993" y="5142428"/>
            <a:ext cx="5166122" cy="2361605"/>
          </a:xfrm>
          <a:prstGeom prst="roundRect">
            <a:avLst>
              <a:gd name="adj" fmla="val 4234"/>
            </a:avLst>
          </a:prstGeom>
          <a:noFill/>
          <a:ln w="7620">
            <a:solidFill>
              <a:srgbClr val="552C86"/>
            </a:solidFill>
            <a:prstDash val="solid"/>
          </a:ln>
        </p:spPr>
      </p:sp>
      <p:sp>
        <p:nvSpPr>
          <p:cNvPr id="12" name="Text 9"/>
          <p:cNvSpPr/>
          <p:nvPr/>
        </p:nvSpPr>
        <p:spPr>
          <a:xfrm>
            <a:off x="2267783" y="5372219"/>
            <a:ext cx="3229452"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Feature Engineering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3" name="Text 10"/>
          <p:cNvSpPr/>
          <p:nvPr/>
        </p:nvSpPr>
        <p:spPr>
          <a:xfrm>
            <a:off x="2267783"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Extracting and selecting relevant features from ECG signals can enhance the performance of deep learning models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7426285" y="5142428"/>
            <a:ext cx="5166122" cy="2361605"/>
          </a:xfrm>
          <a:prstGeom prst="roundRect">
            <a:avLst>
              <a:gd name="adj" fmla="val 4234"/>
            </a:avLst>
          </a:prstGeom>
          <a:noFill/>
          <a:ln w="7620">
            <a:solidFill>
              <a:srgbClr val="552C86"/>
            </a:solidFill>
            <a:prstDash val="solid"/>
          </a:ln>
        </p:spPr>
      </p:sp>
      <p:sp>
        <p:nvSpPr>
          <p:cNvPr id="15" name="Text 12"/>
          <p:cNvSpPr/>
          <p:nvPr/>
        </p:nvSpPr>
        <p:spPr>
          <a:xfrm>
            <a:off x="7656076" y="5372219"/>
            <a:ext cx="2777490"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Dataset Balancing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6" name="Text 13"/>
          <p:cNvSpPr/>
          <p:nvPr/>
        </p:nvSpPr>
        <p:spPr>
          <a:xfrm>
            <a:off x="7656076"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Addressing imbalances in the dataset, such as an over-representation of healthy samples, can ensure the model learns to accurately identify all classes of cardiovascular conditions.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379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05"/>
            <a:ext cx="14630400" cy="823341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31505"/>
          </a:xfrm>
          <a:prstGeom prst="rect">
            <a:avLst/>
          </a:prstGeom>
        </p:spPr>
      </p:pic>
      <p:sp>
        <p:nvSpPr>
          <p:cNvPr id="5" name="Text 1"/>
          <p:cNvSpPr/>
          <p:nvPr/>
        </p:nvSpPr>
        <p:spPr>
          <a:xfrm>
            <a:off x="792837" y="581382"/>
            <a:ext cx="9387126" cy="1321594"/>
          </a:xfrm>
          <a:prstGeom prst="rect">
            <a:avLst/>
          </a:prstGeom>
          <a:noFill/>
          <a:ln/>
        </p:spPr>
        <p:txBody>
          <a:bodyPr wrap="square" rtlCol="0" anchor="t"/>
          <a:lstStyle/>
          <a:p>
            <a:pPr marL="0" indent="0">
              <a:lnSpc>
                <a:spcPts val="5203"/>
              </a:lnSpc>
              <a:buNone/>
            </a:pPr>
            <a:r>
              <a:rPr lang="en-US" sz="4162" b="1" dirty="0">
                <a:solidFill>
                  <a:srgbClr val="F2F0F4"/>
                </a:solidFill>
                <a:latin typeface="Times New Roman" panose="02020603050405020304" pitchFamily="18" charset="0"/>
                <a:ea typeface="Montserrat" pitchFamily="34" charset="-122"/>
                <a:cs typeface="Times New Roman" panose="02020603050405020304" pitchFamily="18" charset="0"/>
              </a:rPr>
              <a:t>Deep Learning Approaches for ECG Analysis</a:t>
            </a:r>
            <a:endParaRPr lang="en-US" sz="4162" b="1" dirty="0">
              <a:latin typeface="Times New Roman" panose="02020603050405020304" pitchFamily="18" charset="0"/>
              <a:cs typeface="Times New Roman" panose="02020603050405020304" pitchFamily="18" charset="0"/>
            </a:endParaRPr>
          </a:p>
        </p:txBody>
      </p:sp>
      <p:sp>
        <p:nvSpPr>
          <p:cNvPr id="6" name="Shape 2"/>
          <p:cNvSpPr/>
          <p:nvPr/>
        </p:nvSpPr>
        <p:spPr>
          <a:xfrm>
            <a:off x="1088827" y="2220039"/>
            <a:ext cx="42267" cy="5430083"/>
          </a:xfrm>
          <a:prstGeom prst="roundRect">
            <a:avLst>
              <a:gd name="adj" fmla="val 225103"/>
            </a:avLst>
          </a:prstGeom>
          <a:solidFill>
            <a:srgbClr val="552C86"/>
          </a:solidFill>
          <a:ln/>
        </p:spPr>
      </p:sp>
      <p:sp>
        <p:nvSpPr>
          <p:cNvPr id="7" name="Shape 3"/>
          <p:cNvSpPr/>
          <p:nvPr/>
        </p:nvSpPr>
        <p:spPr>
          <a:xfrm>
            <a:off x="1347728" y="2601813"/>
            <a:ext cx="739973" cy="42267"/>
          </a:xfrm>
          <a:prstGeom prst="roundRect">
            <a:avLst>
              <a:gd name="adj" fmla="val 225103"/>
            </a:avLst>
          </a:prstGeom>
          <a:solidFill>
            <a:srgbClr val="552C86"/>
          </a:solidFill>
          <a:ln/>
        </p:spPr>
      </p:sp>
      <p:sp>
        <p:nvSpPr>
          <p:cNvPr id="8" name="Shape 4"/>
          <p:cNvSpPr/>
          <p:nvPr/>
        </p:nvSpPr>
        <p:spPr>
          <a:xfrm>
            <a:off x="872073" y="2385179"/>
            <a:ext cx="475655" cy="475655"/>
          </a:xfrm>
          <a:prstGeom prst="roundRect">
            <a:avLst>
              <a:gd name="adj" fmla="val 20003"/>
            </a:avLst>
          </a:prstGeom>
          <a:noFill/>
          <a:ln w="7620">
            <a:solidFill>
              <a:schemeClr val="accent2"/>
            </a:solidFill>
            <a:prstDash val="solid"/>
          </a:ln>
        </p:spPr>
      </p:sp>
      <p:sp>
        <p:nvSpPr>
          <p:cNvPr id="9" name="Text 5"/>
          <p:cNvSpPr/>
          <p:nvPr/>
        </p:nvSpPr>
        <p:spPr>
          <a:xfrm>
            <a:off x="1052572" y="2424708"/>
            <a:ext cx="114538"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1</a:t>
            </a:r>
            <a:endParaRPr lang="en-US" sz="2497" dirty="0"/>
          </a:p>
        </p:txBody>
      </p:sp>
      <p:sp>
        <p:nvSpPr>
          <p:cNvPr id="10" name="Text 6"/>
          <p:cNvSpPr/>
          <p:nvPr/>
        </p:nvSpPr>
        <p:spPr>
          <a:xfrm>
            <a:off x="2272665" y="2431375"/>
            <a:ext cx="2642830"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Feature Extraction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2272665" y="2888575"/>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models can automatically extract relevant features from ECG waveforms, eliminating the need for manual feature engineering.</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1347728" y="3984095"/>
            <a:ext cx="739973" cy="42267"/>
          </a:xfrm>
          <a:prstGeom prst="roundRect">
            <a:avLst>
              <a:gd name="adj" fmla="val 225103"/>
            </a:avLst>
          </a:prstGeom>
          <a:solidFill>
            <a:srgbClr val="552C86"/>
          </a:solidFill>
          <a:ln/>
        </p:spPr>
      </p:sp>
      <p:sp>
        <p:nvSpPr>
          <p:cNvPr id="13" name="Shape 9"/>
          <p:cNvSpPr/>
          <p:nvPr/>
        </p:nvSpPr>
        <p:spPr>
          <a:xfrm>
            <a:off x="893266" y="3776041"/>
            <a:ext cx="475655" cy="475655"/>
          </a:xfrm>
          <a:prstGeom prst="roundRect">
            <a:avLst>
              <a:gd name="adj" fmla="val 20003"/>
            </a:avLst>
          </a:prstGeom>
          <a:noFill/>
          <a:ln w="7620">
            <a:solidFill>
              <a:schemeClr val="accent2"/>
            </a:solidFill>
            <a:prstDash val="solid"/>
          </a:ln>
        </p:spPr>
      </p:sp>
      <p:sp>
        <p:nvSpPr>
          <p:cNvPr id="14" name="Text 10"/>
          <p:cNvSpPr/>
          <p:nvPr/>
        </p:nvSpPr>
        <p:spPr>
          <a:xfrm>
            <a:off x="1041022" y="3768538"/>
            <a:ext cx="18014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2</a:t>
            </a:r>
            <a:endParaRPr lang="en-US" sz="2497" dirty="0"/>
          </a:p>
        </p:txBody>
      </p:sp>
      <p:sp>
        <p:nvSpPr>
          <p:cNvPr id="15" name="Text 11"/>
          <p:cNvSpPr/>
          <p:nvPr/>
        </p:nvSpPr>
        <p:spPr>
          <a:xfrm>
            <a:off x="2272665" y="3780967"/>
            <a:ext cx="2674501"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Pattern Recognition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6" name="Text 12"/>
          <p:cNvSpPr/>
          <p:nvPr/>
        </p:nvSpPr>
        <p:spPr>
          <a:xfrm>
            <a:off x="2219801" y="4237988"/>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These models excel at identifying complex patterns in ECG data, which can be indicative of various cardiovascular conditions.</a:t>
            </a:r>
            <a:endParaRPr lang="en-US" dirty="0">
              <a:latin typeface="Times New Roman" panose="02020603050405020304" pitchFamily="18" charset="0"/>
              <a:cs typeface="Times New Roman" panose="02020603050405020304" pitchFamily="18" charset="0"/>
            </a:endParaRPr>
          </a:p>
        </p:txBody>
      </p:sp>
      <p:sp>
        <p:nvSpPr>
          <p:cNvPr id="17" name="Shape 13"/>
          <p:cNvSpPr/>
          <p:nvPr/>
        </p:nvSpPr>
        <p:spPr>
          <a:xfrm>
            <a:off x="1347728" y="5549444"/>
            <a:ext cx="739973" cy="42267"/>
          </a:xfrm>
          <a:prstGeom prst="roundRect">
            <a:avLst>
              <a:gd name="adj" fmla="val 225103"/>
            </a:avLst>
          </a:prstGeom>
          <a:solidFill>
            <a:srgbClr val="552C86"/>
          </a:solidFill>
          <a:ln/>
        </p:spPr>
      </p:sp>
      <p:sp>
        <p:nvSpPr>
          <p:cNvPr id="18" name="Shape 14"/>
          <p:cNvSpPr/>
          <p:nvPr/>
        </p:nvSpPr>
        <p:spPr>
          <a:xfrm>
            <a:off x="850999" y="5353883"/>
            <a:ext cx="475655" cy="475655"/>
          </a:xfrm>
          <a:prstGeom prst="roundRect">
            <a:avLst>
              <a:gd name="adj" fmla="val 20003"/>
            </a:avLst>
          </a:prstGeom>
          <a:noFill/>
          <a:ln w="7620">
            <a:solidFill>
              <a:schemeClr val="accent2"/>
            </a:solidFill>
            <a:prstDash val="solid"/>
          </a:ln>
        </p:spPr>
      </p:sp>
      <p:sp>
        <p:nvSpPr>
          <p:cNvPr id="19" name="Text 15"/>
          <p:cNvSpPr/>
          <p:nvPr/>
        </p:nvSpPr>
        <p:spPr>
          <a:xfrm>
            <a:off x="999411" y="5357905"/>
            <a:ext cx="17883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3</a:t>
            </a:r>
            <a:endParaRPr lang="en-US" sz="2497" dirty="0"/>
          </a:p>
        </p:txBody>
      </p:sp>
      <p:sp>
        <p:nvSpPr>
          <p:cNvPr id="20" name="Text 16"/>
          <p:cNvSpPr/>
          <p:nvPr/>
        </p:nvSpPr>
        <p:spPr>
          <a:xfrm>
            <a:off x="2219801" y="5338771"/>
            <a:ext cx="3312319"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Automated Classification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21" name="Text 17"/>
          <p:cNvSpPr/>
          <p:nvPr/>
        </p:nvSpPr>
        <p:spPr>
          <a:xfrm>
            <a:off x="2219801" y="5849242"/>
            <a:ext cx="7907298" cy="1491715"/>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algorithms KNN, Logistic regression, Support Vector Machine can accurately classify ECG signals into different categories, such as normal, abnormal heartbeat, myocardial infarction and patient history with myocardial infarction  and  supporting rapid diagnosis.</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501657EF-3EB7-ABB3-2D83-D6B58DC06BDC}"/>
              </a:ext>
            </a:extLst>
          </p:cNvPr>
          <p:cNvPicPr>
            <a:picLocks noChangeAspect="1"/>
          </p:cNvPicPr>
          <p:nvPr/>
        </p:nvPicPr>
        <p:blipFill>
          <a:blip r:embed="rId5"/>
          <a:stretch>
            <a:fillRect/>
          </a:stretch>
        </p:blipFill>
        <p:spPr>
          <a:xfrm>
            <a:off x="10733963" y="95964"/>
            <a:ext cx="3896437" cy="2888574"/>
          </a:xfrm>
          <a:prstGeom prst="rect">
            <a:avLst/>
          </a:prstGeom>
        </p:spPr>
      </p:pic>
      <p:pic>
        <p:nvPicPr>
          <p:cNvPr id="24" name="Picture 23">
            <a:extLst>
              <a:ext uri="{FF2B5EF4-FFF2-40B4-BE49-F238E27FC236}">
                <a16:creationId xmlns:a16="http://schemas.microsoft.com/office/drawing/2014/main" id="{27418503-FBEF-994C-71BF-7B8B3C2C6B22}"/>
              </a:ext>
            </a:extLst>
          </p:cNvPr>
          <p:cNvPicPr>
            <a:picLocks noChangeAspect="1"/>
          </p:cNvPicPr>
          <p:nvPr/>
        </p:nvPicPr>
        <p:blipFill>
          <a:blip r:embed="rId6"/>
          <a:stretch>
            <a:fillRect/>
          </a:stretch>
        </p:blipFill>
        <p:spPr>
          <a:xfrm>
            <a:off x="10712889" y="2984538"/>
            <a:ext cx="3917510" cy="5245062"/>
          </a:xfrm>
          <a:prstGeom prst="rect">
            <a:avLst/>
          </a:prstGeom>
        </p:spPr>
      </p:pic>
    </p:spTree>
    <p:extLst>
      <p:ext uri="{BB962C8B-B14F-4D97-AF65-F5344CB8AC3E}">
        <p14:creationId xmlns:p14="http://schemas.microsoft.com/office/powerpoint/2010/main" val="4250110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828"/>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85189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Architectures for ECG Image Classification</a:t>
            </a:r>
            <a:endParaRPr lang="en-US" sz="4374" dirty="0"/>
          </a:p>
        </p:txBody>
      </p:sp>
      <p:sp>
        <p:nvSpPr>
          <p:cNvPr id="6" name="Text 2"/>
          <p:cNvSpPr/>
          <p:nvPr/>
        </p:nvSpPr>
        <p:spPr>
          <a:xfrm>
            <a:off x="677049" y="2863803"/>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Convolutional Neural Networks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648864" y="3879397"/>
            <a:ext cx="2388632" cy="2978603"/>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Leveraging the spatial and temporal features of ECG signals, CNN-based models have shown promising results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9" name="Text 4"/>
          <p:cNvSpPr/>
          <p:nvPr/>
        </p:nvSpPr>
        <p:spPr>
          <a:xfrm>
            <a:off x="3761355" y="2808538"/>
            <a:ext cx="3249628" cy="1086565"/>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Principle Component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0" name="Text 5"/>
          <p:cNvSpPr/>
          <p:nvPr/>
        </p:nvSpPr>
        <p:spPr>
          <a:xfrm>
            <a:off x="3398623" y="3725781"/>
            <a:ext cx="3900346" cy="3709312"/>
          </a:xfrm>
          <a:prstGeom prst="rect">
            <a:avLst/>
          </a:prstGeom>
          <a:noFill/>
          <a:ln/>
        </p:spPr>
        <p:txBody>
          <a:bodyPr wrap="square" rtlCol="0" anchor="t"/>
          <a:lstStyle/>
          <a:p>
            <a:pPr>
              <a:lnSpc>
                <a:spcPts val="2799"/>
              </a:lnSpc>
            </a:pPr>
            <a:r>
              <a:rPr lang="en-IN" kern="100"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Principal Component Analysis (PCA) is a statistical procedure in machine learning that uses an orthogonal transformation to convert a set of observations of possibly correlated variables into a set of values of linearly uncorrelated variables called principal components. This technique is used to emphasize variation and bring out strong patterns in a dataset</a:t>
            </a:r>
            <a:r>
              <a:rPr lang="en-IN"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gn="l">
              <a:lnSpc>
                <a:spcPts val="2799"/>
              </a:lnSpc>
              <a:buNone/>
            </a:pPr>
            <a:endParaRPr lang="en-US" sz="1750" dirty="0"/>
          </a:p>
        </p:txBody>
      </p:sp>
      <p:sp>
        <p:nvSpPr>
          <p:cNvPr id="12" name="Text 6"/>
          <p:cNvSpPr/>
          <p:nvPr/>
        </p:nvSpPr>
        <p:spPr>
          <a:xfrm>
            <a:off x="8141733" y="2869763"/>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ML Algorithms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7"/>
          <p:cNvSpPr/>
          <p:nvPr/>
        </p:nvSpPr>
        <p:spPr>
          <a:xfrm>
            <a:off x="7992267" y="3817428"/>
            <a:ext cx="2972417" cy="3198614"/>
          </a:xfrm>
          <a:prstGeom prst="rect">
            <a:avLst/>
          </a:prstGeom>
          <a:noFill/>
          <a:ln/>
        </p:spPr>
        <p:txBody>
          <a:bodyPr wrap="square" rtlCol="0" anchor="t"/>
          <a:lstStyle/>
          <a:p>
            <a:pPr marL="0" indent="0" algn="l">
              <a:lnSpc>
                <a:spcPts val="2799"/>
              </a:lnSpc>
              <a:buNone/>
            </a:pPr>
            <a:r>
              <a:rPr lang="en-IN"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Machine Learning algorithms are computational models that allow computers to understand patterns and forecast to make judgements based on data without the need for explicit programming. </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5" name="Text 8"/>
          <p:cNvSpPr/>
          <p:nvPr/>
        </p:nvSpPr>
        <p:spPr>
          <a:xfrm>
            <a:off x="11256695" y="2868107"/>
            <a:ext cx="2388751"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Ensemble Methods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6" name="Text 9"/>
          <p:cNvSpPr/>
          <p:nvPr/>
        </p:nvSpPr>
        <p:spPr>
          <a:xfrm>
            <a:off x="11272456" y="3817428"/>
            <a:ext cx="2709080" cy="3198614"/>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Combining multiple deep learning models through techniques like bagging or boosting can further enhance the accuracy and robustness of cardiovascular disease detection</a:t>
            </a:r>
            <a:r>
              <a:rPr lang="en-US" sz="2000"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t>
            </a: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TotalTime>
  <Words>1957</Words>
  <Application>Microsoft Office PowerPoint</Application>
  <PresentationFormat>Custom</PresentationFormat>
  <Paragraphs>211</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Average Sans</vt:lpstr>
      <vt:lpstr>Calibri</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REDDY</cp:lastModifiedBy>
  <cp:revision>48</cp:revision>
  <dcterms:created xsi:type="dcterms:W3CDTF">2024-04-16T13:47:33Z</dcterms:created>
  <dcterms:modified xsi:type="dcterms:W3CDTF">2024-05-30T02:47:20Z</dcterms:modified>
</cp:coreProperties>
</file>